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147476125" r:id="rId5"/>
    <p:sldId id="288" r:id="rId6"/>
    <p:sldId id="2147476150" r:id="rId7"/>
    <p:sldId id="21474780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F4B95-2E52-4261-8E2F-BF41F4ADFBA0}" v="7" dt="2026-04-24T07:00:0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avonius" userId="2ea7081b-b47d-4d0c-a0b4-ce19776579de" providerId="ADAL" clId="{37F8BC63-BE09-412A-A4B9-D9B448B01191}"/>
    <pc:docChg chg="undo custSel modSld">
      <pc:chgData name="Maria Lavonius" userId="2ea7081b-b47d-4d0c-a0b4-ce19776579de" providerId="ADAL" clId="{37F8BC63-BE09-412A-A4B9-D9B448B01191}" dt="2026-04-24T07:00:02.386" v="51"/>
      <pc:docMkLst>
        <pc:docMk/>
      </pc:docMkLst>
      <pc:sldChg chg="modSp mod">
        <pc:chgData name="Maria Lavonius" userId="2ea7081b-b47d-4d0c-a0b4-ce19776579de" providerId="ADAL" clId="{37F8BC63-BE09-412A-A4B9-D9B448B01191}" dt="2026-04-24T07:00:02.386" v="51"/>
        <pc:sldMkLst>
          <pc:docMk/>
          <pc:sldMk cId="4213010077" sldId="2147476150"/>
        </pc:sldMkLst>
        <pc:spChg chg="mod">
          <ac:chgData name="Maria Lavonius" userId="2ea7081b-b47d-4d0c-a0b4-ce19776579de" providerId="ADAL" clId="{37F8BC63-BE09-412A-A4B9-D9B448B01191}" dt="2026-04-24T07:00:02.386" v="51"/>
          <ac:spMkLst>
            <pc:docMk/>
            <pc:sldMk cId="4213010077" sldId="2147476150"/>
            <ac:spMk id="6" creationId="{233DDF56-AF57-B02F-55F6-A0A81D50B5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1A68-4B1F-46AE-ABA3-2A2D05640085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0260-B802-4AF6-9273-40DC7FE9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8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554BA-0B96-4444-820F-C1A231F309C6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8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8891F-4990-5E8D-5699-102C8FF2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37C45FA-C158-ACAA-280D-F9C49D167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F529382-4946-BA70-7B20-0BF70F86B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Dagens mål!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En </a:t>
            </a:r>
            <a:r>
              <a:rPr lang="en-US" i="1" dirty="0" err="1"/>
              <a:t>utbildning</a:t>
            </a:r>
            <a:r>
              <a:rPr lang="en-US" i="1" dirty="0"/>
              <a:t> för </a:t>
            </a:r>
            <a:r>
              <a:rPr lang="en-US" i="1" dirty="0" err="1"/>
              <a:t>kommunikatörer</a:t>
            </a:r>
            <a:r>
              <a:rPr lang="en-US" i="1" dirty="0"/>
              <a:t>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vill</a:t>
            </a:r>
            <a:r>
              <a:rPr lang="en-US" i="1" dirty="0"/>
              <a:t> </a:t>
            </a:r>
            <a:r>
              <a:rPr lang="en-US" i="1" dirty="0" err="1"/>
              <a:t>skapa</a:t>
            </a:r>
            <a:r>
              <a:rPr lang="en-US" i="1" dirty="0"/>
              <a:t> </a:t>
            </a:r>
            <a:r>
              <a:rPr lang="en-US" i="1" dirty="0" err="1"/>
              <a:t>trygg</a:t>
            </a:r>
            <a:r>
              <a:rPr lang="en-US" i="1" dirty="0"/>
              <a:t>, </a:t>
            </a:r>
            <a:r>
              <a:rPr lang="en-US" i="1" dirty="0" err="1"/>
              <a:t>tydlig</a:t>
            </a:r>
            <a:r>
              <a:rPr lang="en-US" i="1" dirty="0"/>
              <a:t> och </a:t>
            </a:r>
            <a:r>
              <a:rPr lang="en-US" i="1" dirty="0" err="1"/>
              <a:t>handlingsdrivande</a:t>
            </a:r>
            <a:r>
              <a:rPr lang="en-US" i="1" dirty="0"/>
              <a:t> </a:t>
            </a:r>
            <a:r>
              <a:rPr lang="en-US" i="1" dirty="0" err="1"/>
              <a:t>hållbarhetskommunikation</a:t>
            </a:r>
            <a:r>
              <a:rPr lang="en-US" i="1" dirty="0"/>
              <a:t>. </a:t>
            </a:r>
            <a:r>
              <a:rPr lang="en-US" i="1" dirty="0" err="1"/>
              <a:t>Fokus</a:t>
            </a:r>
            <a:r>
              <a:rPr lang="en-US" i="1" dirty="0"/>
              <a:t> ligger </a:t>
            </a:r>
            <a:r>
              <a:rPr lang="en-US" i="1" dirty="0" err="1"/>
              <a:t>både</a:t>
            </a:r>
            <a:r>
              <a:rPr lang="en-US" i="1" dirty="0"/>
              <a:t> </a:t>
            </a:r>
            <a:r>
              <a:rPr lang="en-US" i="1" dirty="0" err="1"/>
              <a:t>på</a:t>
            </a:r>
            <a:r>
              <a:rPr lang="en-US" i="1" dirty="0"/>
              <a:t> </a:t>
            </a:r>
            <a:r>
              <a:rPr lang="en-US" i="1" dirty="0" err="1"/>
              <a:t>utmaningarna</a:t>
            </a:r>
            <a:r>
              <a:rPr lang="en-US" i="1" dirty="0"/>
              <a:t> och de </a:t>
            </a:r>
            <a:r>
              <a:rPr lang="en-US" i="1" dirty="0" err="1"/>
              <a:t>stora</a:t>
            </a:r>
            <a:r>
              <a:rPr lang="en-US" i="1" dirty="0"/>
              <a:t> </a:t>
            </a:r>
            <a:r>
              <a:rPr lang="en-US" i="1" dirty="0" err="1"/>
              <a:t>möjligheterna</a:t>
            </a:r>
            <a:r>
              <a:rPr lang="en-US" i="1" dirty="0"/>
              <a:t>: </a:t>
            </a:r>
            <a:r>
              <a:rPr lang="en-US" i="1" dirty="0" err="1"/>
              <a:t>att</a:t>
            </a:r>
            <a:r>
              <a:rPr lang="en-US" i="1" dirty="0"/>
              <a:t> </a:t>
            </a:r>
            <a:r>
              <a:rPr lang="en-US" i="1" dirty="0" err="1"/>
              <a:t>stärka</a:t>
            </a:r>
            <a:r>
              <a:rPr lang="en-US" i="1" dirty="0"/>
              <a:t> </a:t>
            </a:r>
            <a:r>
              <a:rPr lang="en-US" i="1" dirty="0" err="1"/>
              <a:t>varumärke</a:t>
            </a:r>
            <a:r>
              <a:rPr lang="en-US" i="1" dirty="0"/>
              <a:t>, </a:t>
            </a:r>
            <a:r>
              <a:rPr lang="en-US" i="1" dirty="0" err="1"/>
              <a:t>driva</a:t>
            </a:r>
            <a:r>
              <a:rPr lang="en-US" i="1" dirty="0"/>
              <a:t> </a:t>
            </a:r>
            <a:r>
              <a:rPr lang="en-US" i="1" dirty="0" err="1"/>
              <a:t>beteendeförändring</a:t>
            </a:r>
            <a:r>
              <a:rPr lang="en-US" i="1" dirty="0"/>
              <a:t>, </a:t>
            </a:r>
            <a:r>
              <a:rPr lang="en-US" i="1" dirty="0" err="1"/>
              <a:t>skapa</a:t>
            </a:r>
            <a:r>
              <a:rPr lang="en-US" i="1" dirty="0"/>
              <a:t> </a:t>
            </a:r>
            <a:r>
              <a:rPr lang="en-US" i="1" dirty="0" err="1"/>
              <a:t>engagemang</a:t>
            </a:r>
            <a:r>
              <a:rPr lang="en-US" i="1" dirty="0"/>
              <a:t> och </a:t>
            </a:r>
            <a:r>
              <a:rPr lang="en-US" i="1" dirty="0" err="1"/>
              <a:t>öka</a:t>
            </a:r>
            <a:r>
              <a:rPr lang="en-US" i="1" dirty="0"/>
              <a:t> </a:t>
            </a:r>
            <a:r>
              <a:rPr lang="en-US" i="1" dirty="0" err="1"/>
              <a:t>tempot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omställningen</a:t>
            </a:r>
            <a:r>
              <a:rPr lang="en-US" i="1" dirty="0"/>
              <a:t>. Dagen </a:t>
            </a:r>
            <a:r>
              <a:rPr lang="en-US" i="1" dirty="0" err="1"/>
              <a:t>kombinerar</a:t>
            </a:r>
            <a:r>
              <a:rPr lang="en-US" i="1" dirty="0"/>
              <a:t> </a:t>
            </a:r>
            <a:r>
              <a:rPr lang="en-US" i="1" dirty="0" err="1"/>
              <a:t>teori</a:t>
            </a:r>
            <a:r>
              <a:rPr lang="en-US" i="1" dirty="0"/>
              <a:t>, </a:t>
            </a:r>
            <a:r>
              <a:rPr lang="en-US" i="1" dirty="0" err="1"/>
              <a:t>ramar</a:t>
            </a:r>
            <a:r>
              <a:rPr lang="en-US" i="1" dirty="0"/>
              <a:t>, </a:t>
            </a:r>
            <a:r>
              <a:rPr lang="en-US" i="1" dirty="0" err="1"/>
              <a:t>beteendedesign</a:t>
            </a:r>
            <a:r>
              <a:rPr lang="en-US" i="1" dirty="0"/>
              <a:t> och </a:t>
            </a:r>
            <a:r>
              <a:rPr lang="en-US" i="1" dirty="0" err="1"/>
              <a:t>praktiska</a:t>
            </a:r>
            <a:r>
              <a:rPr lang="en-US" i="1" dirty="0"/>
              <a:t> </a:t>
            </a:r>
            <a:r>
              <a:rPr lang="en-US" i="1" dirty="0" err="1"/>
              <a:t>övningar</a:t>
            </a:r>
            <a:r>
              <a:rPr lang="en-US" i="1" dirty="0"/>
              <a:t> med </a:t>
            </a:r>
            <a:r>
              <a:rPr lang="en-US" i="1" dirty="0" err="1"/>
              <a:t>direkt</a:t>
            </a:r>
            <a:r>
              <a:rPr lang="en-US" i="1" dirty="0"/>
              <a:t> </a:t>
            </a:r>
            <a:r>
              <a:rPr lang="en-US" i="1" dirty="0" err="1"/>
              <a:t>koppling</a:t>
            </a:r>
            <a:r>
              <a:rPr lang="en-US" i="1" dirty="0"/>
              <a:t> till </a:t>
            </a:r>
            <a:r>
              <a:rPr lang="en-US" i="1" dirty="0" err="1"/>
              <a:t>klimat</a:t>
            </a:r>
            <a:r>
              <a:rPr lang="en-US" i="1" dirty="0"/>
              <a:t>, social </a:t>
            </a:r>
            <a:r>
              <a:rPr lang="en-US" i="1" dirty="0" err="1"/>
              <a:t>hållbarhet</a:t>
            </a:r>
            <a:r>
              <a:rPr lang="en-US" i="1" dirty="0"/>
              <a:t> och </a:t>
            </a:r>
            <a:r>
              <a:rPr lang="en-US" i="1" dirty="0" err="1"/>
              <a:t>affärens</a:t>
            </a:r>
            <a:r>
              <a:rPr lang="en-US" i="1" dirty="0"/>
              <a:t> </a:t>
            </a:r>
            <a:r>
              <a:rPr lang="en-US" i="1" dirty="0" err="1"/>
              <a:t>krav</a:t>
            </a:r>
            <a:r>
              <a:rPr lang="en-US" i="1" dirty="0"/>
              <a:t> och ger </a:t>
            </a:r>
            <a:r>
              <a:rPr lang="en-US" i="1" dirty="0" err="1"/>
              <a:t>verktyg</a:t>
            </a:r>
            <a:r>
              <a:rPr lang="en-US" i="1" dirty="0"/>
              <a:t> för </a:t>
            </a:r>
            <a:r>
              <a:rPr lang="en-US" i="1" dirty="0" err="1"/>
              <a:t>att</a:t>
            </a:r>
            <a:r>
              <a:rPr lang="en-US" i="1" dirty="0"/>
              <a:t> </a:t>
            </a:r>
            <a:r>
              <a:rPr lang="en-US" i="1" dirty="0" err="1"/>
              <a:t>omsätta</a:t>
            </a:r>
            <a:r>
              <a:rPr lang="en-US" i="1" dirty="0"/>
              <a:t> </a:t>
            </a:r>
            <a:r>
              <a:rPr lang="en-US" i="1" dirty="0" err="1"/>
              <a:t>detta</a:t>
            </a:r>
            <a:r>
              <a:rPr lang="en-US" i="1" dirty="0"/>
              <a:t> till </a:t>
            </a:r>
            <a:r>
              <a:rPr lang="en-US" i="1" dirty="0" err="1"/>
              <a:t>kommunikativa</a:t>
            </a:r>
            <a:r>
              <a:rPr lang="en-US" i="1" dirty="0"/>
              <a:t> </a:t>
            </a:r>
            <a:r>
              <a:rPr lang="en-US" i="1" dirty="0" err="1"/>
              <a:t>insikter</a:t>
            </a:r>
            <a:r>
              <a:rPr lang="en-US" i="1" dirty="0"/>
              <a:t>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berör</a:t>
            </a:r>
            <a:r>
              <a:rPr lang="en-US" i="1" dirty="0"/>
              <a:t>, </a:t>
            </a:r>
            <a:r>
              <a:rPr lang="en-US" i="1" dirty="0" err="1"/>
              <a:t>motiverar</a:t>
            </a:r>
            <a:r>
              <a:rPr lang="en-US" i="1" dirty="0"/>
              <a:t> och </a:t>
            </a:r>
            <a:r>
              <a:rPr lang="en-US" i="1" dirty="0" err="1"/>
              <a:t>gör</a:t>
            </a:r>
            <a:r>
              <a:rPr lang="en-US" i="1" dirty="0"/>
              <a:t> det </a:t>
            </a:r>
            <a:r>
              <a:rPr lang="en-US" i="1" dirty="0" err="1"/>
              <a:t>lättare</a:t>
            </a:r>
            <a:r>
              <a:rPr lang="en-US" i="1" dirty="0"/>
              <a:t> för </a:t>
            </a:r>
            <a:r>
              <a:rPr lang="en-US" i="1" dirty="0" err="1"/>
              <a:t>människor</a:t>
            </a:r>
            <a:r>
              <a:rPr lang="en-US" i="1" dirty="0"/>
              <a:t> och </a:t>
            </a:r>
            <a:r>
              <a:rPr lang="en-US" i="1" dirty="0" err="1"/>
              <a:t>organisationer</a:t>
            </a:r>
            <a:r>
              <a:rPr lang="en-US" i="1" dirty="0"/>
              <a:t> </a:t>
            </a:r>
            <a:r>
              <a:rPr lang="en-US" i="1" dirty="0" err="1"/>
              <a:t>att</a:t>
            </a:r>
            <a:r>
              <a:rPr lang="en-US" i="1" dirty="0"/>
              <a:t> </a:t>
            </a:r>
            <a:r>
              <a:rPr lang="en-US" i="1" dirty="0" err="1"/>
              <a:t>göra</a:t>
            </a:r>
            <a:r>
              <a:rPr lang="en-US" i="1" dirty="0"/>
              <a:t> </a:t>
            </a:r>
            <a:r>
              <a:rPr lang="en-US" i="1" dirty="0" err="1"/>
              <a:t>rätt</a:t>
            </a:r>
            <a:r>
              <a:rPr lang="en-US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Förstå</a:t>
            </a:r>
            <a:r>
              <a:rPr lang="en-US" i="1" dirty="0"/>
              <a:t> er roll, </a:t>
            </a:r>
            <a:r>
              <a:rPr lang="en-US" i="1" dirty="0" err="1"/>
              <a:t>förstå</a:t>
            </a:r>
            <a:r>
              <a:rPr lang="en-US" i="1" dirty="0"/>
              <a:t> era </a:t>
            </a:r>
            <a:r>
              <a:rPr lang="en-US" i="1" dirty="0" err="1"/>
              <a:t>verktyg</a:t>
            </a:r>
            <a:r>
              <a:rPr lang="en-US" i="1" dirty="0"/>
              <a:t> och er </a:t>
            </a:r>
            <a:r>
              <a:rPr lang="en-US" i="1" dirty="0" err="1"/>
              <a:t>påverkan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fontAlgn="t"/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här innebär utbildningen för dig som…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Kreatör på byrå: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”Du får ramar som gör att du kan vara modig utan att bli stoppad i sista ledet.”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Kommunikationsansvarig: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”Du får språk, struktur och mandat att hålla ihop hållbarhet, affär och kommunikation.”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Marknadsförare: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”Du får verktyg för att göra hållbarhet till värde i erbjudandet – inte ett </a:t>
            </a:r>
            <a:r>
              <a:rPr lang="sv-S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risklager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slutet.”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1F3A24-4A82-663F-09B1-65AF4B974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554BA-0B96-4444-820F-C1A231F309C6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7674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No Subtitle [Dark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E38B9-BB83-4B91-88F6-BCF4EA829EF1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897DF-97C7-4DC9-A222-711110E69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989000"/>
            <a:ext cx="9359900" cy="28800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6400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005FAB6-A471-4E25-A238-726D86EDF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269000"/>
            <a:ext cx="9359900" cy="21600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E94E1B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title</a:t>
            </a:r>
            <a:endParaRPr lang="en-SE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6AD78A-7231-4A26-A37B-9BF73A122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411" y="3618000"/>
            <a:ext cx="9359494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6827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A55EA-250E-4C46-AB66-AA36D3A522BD}"/>
              </a:ext>
            </a:extLst>
          </p:cNvPr>
          <p:cNvSpPr/>
          <p:nvPr userDrawn="1"/>
        </p:nvSpPr>
        <p:spPr>
          <a:xfrm flipV="1">
            <a:off x="266400" y="260348"/>
            <a:ext cx="3874697" cy="5197176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5FA65B-2F73-4AA6-92DE-E98FF8F21996}"/>
              </a:ext>
            </a:extLst>
          </p:cNvPr>
          <p:cNvSpPr/>
          <p:nvPr userDrawn="1"/>
        </p:nvSpPr>
        <p:spPr>
          <a:xfrm>
            <a:off x="8040475" y="260348"/>
            <a:ext cx="3888000" cy="6337299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882562E-EA79-AFEE-E251-937EDADC553D}"/>
              </a:ext>
            </a:extLst>
          </p:cNvPr>
          <p:cNvSpPr/>
          <p:nvPr userDrawn="1"/>
        </p:nvSpPr>
        <p:spPr>
          <a:xfrm>
            <a:off x="263527" y="260350"/>
            <a:ext cx="0" cy="6337300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Platshållare för innehåll 13">
            <a:extLst>
              <a:ext uri="{FF2B5EF4-FFF2-40B4-BE49-F238E27FC236}">
                <a16:creationId xmlns:a16="http://schemas.microsoft.com/office/drawing/2014/main" id="{9117A23E-7547-1633-61A9-25A0AB43A8D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274432" y="260349"/>
            <a:ext cx="3877091" cy="3168651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0" name="Platshållare för innehåll 13">
            <a:extLst>
              <a:ext uri="{FF2B5EF4-FFF2-40B4-BE49-F238E27FC236}">
                <a16:creationId xmlns:a16="http://schemas.microsoft.com/office/drawing/2014/main" id="{2B506D59-6A72-6007-9189-AEEB71B93504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040475" y="260349"/>
            <a:ext cx="3886986" cy="3168652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6" name="Platshållare för innehåll 13">
            <a:extLst>
              <a:ext uri="{FF2B5EF4-FFF2-40B4-BE49-F238E27FC236}">
                <a16:creationId xmlns:a16="http://schemas.microsoft.com/office/drawing/2014/main" id="{EB1DB8DB-6E51-B0EE-BC61-A28A6F0F6131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4152001" y="260344"/>
            <a:ext cx="3886986" cy="3168656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8" name="Platshållare för innehåll 13">
            <a:extLst>
              <a:ext uri="{FF2B5EF4-FFF2-40B4-BE49-F238E27FC236}">
                <a16:creationId xmlns:a16="http://schemas.microsoft.com/office/drawing/2014/main" id="{DCAD4523-07B2-314A-3A31-19A7081566DC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276827" y="3441856"/>
            <a:ext cx="3874698" cy="3168651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19" name="Platshållare för innehåll 13">
            <a:extLst>
              <a:ext uri="{FF2B5EF4-FFF2-40B4-BE49-F238E27FC236}">
                <a16:creationId xmlns:a16="http://schemas.microsoft.com/office/drawing/2014/main" id="{F865DF18-FBD5-3231-3FCE-86F037AFB473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040475" y="3441856"/>
            <a:ext cx="3888000" cy="3168652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20" name="Platshållare för innehåll 13">
            <a:extLst>
              <a:ext uri="{FF2B5EF4-FFF2-40B4-BE49-F238E27FC236}">
                <a16:creationId xmlns:a16="http://schemas.microsoft.com/office/drawing/2014/main" id="{03C3C652-912A-79B5-0A8B-642895FD0D1A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4152001" y="3441851"/>
            <a:ext cx="3886986" cy="3168656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755F31A-1936-9FEA-9D83-563DD8FF9497}"/>
              </a:ext>
            </a:extLst>
          </p:cNvPr>
          <p:cNvSpPr/>
          <p:nvPr userDrawn="1"/>
        </p:nvSpPr>
        <p:spPr>
          <a:xfrm>
            <a:off x="266400" y="4548408"/>
            <a:ext cx="856452" cy="909116"/>
          </a:xfrm>
          <a:prstGeom prst="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65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874B8-69D0-4ADD-98F2-578DB6E68F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63525" y="260350"/>
            <a:ext cx="11664950" cy="63373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to add photo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5952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413B1418-F07B-4D19-8993-39ECD187B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50" y="990991"/>
            <a:ext cx="9359900" cy="1159514"/>
          </a:xfrm>
        </p:spPr>
        <p:txBody>
          <a:bodyPr anchor="t" anchorCtr="0"/>
          <a:lstStyle>
            <a:lvl1pPr algn="l">
              <a:defRPr lang="en-SE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Rubrik</a:t>
            </a:r>
            <a:endParaRPr lang="en-SE"/>
          </a:p>
        </p:txBody>
      </p:sp>
      <p:sp>
        <p:nvSpPr>
          <p:cNvPr id="2" name="Platshållare för innehåll 14">
            <a:extLst>
              <a:ext uri="{FF2B5EF4-FFF2-40B4-BE49-F238E27FC236}">
                <a16:creationId xmlns:a16="http://schemas.microsoft.com/office/drawing/2014/main" id="{EA0F6911-1139-3D17-A617-BAD02093F8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16051" y="2382342"/>
            <a:ext cx="9359899" cy="393565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6616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06A39-D8F6-290A-508C-8327BCD1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20CF48-1399-F178-689A-236D8182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CD1A19-E20D-9D68-2E50-229C2BF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AA8CEC-6171-B64B-30EC-D63C02D3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92AD3D-C747-522D-A164-CD39EAEF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C642-4678-8246-86E6-727E1BBD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3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D0F973-DC5A-3550-85E7-EAD0844C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FA1945-DD02-550E-D477-DD2C797D2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8E8E7C-E57D-6F49-95C1-700DBD02E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712DED-F9EB-72AC-B4A5-1F1F39AF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7C4-FBB2-8347-8C41-8787B4161576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C66DBC-E77E-65F2-32D3-8E5BCB35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1858C4-240C-91D7-CEE8-34424A53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A1D6-42BE-8E41-A8F4-F2882381B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07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7C4D6DEF-AC0C-1018-6CE5-6048BEABB00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11425" y="1007204"/>
            <a:ext cx="9359899" cy="4703422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24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 and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874B8-69D0-4ADD-98F2-578DB6E68F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63525" y="260350"/>
            <a:ext cx="3695875" cy="63373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Aft>
                <a:spcPts val="0"/>
              </a:spcAft>
              <a:buNone/>
              <a:defRPr sz="18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to add photo</a:t>
            </a:r>
            <a:endParaRPr lang="en-SE"/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87AA541-1DAF-1044-A1E9-64D7015E47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59401" y="2382342"/>
            <a:ext cx="7969072" cy="393565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7" name="Rubrik 24">
            <a:extLst>
              <a:ext uri="{FF2B5EF4-FFF2-40B4-BE49-F238E27FC236}">
                <a16:creationId xmlns:a16="http://schemas.microsoft.com/office/drawing/2014/main" id="{9BDAFE14-0DDA-D65D-6C1D-5D36DE10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400" y="990991"/>
            <a:ext cx="7969072" cy="1159514"/>
          </a:xfrm>
        </p:spPr>
        <p:txBody>
          <a:bodyPr anchor="b" anchorCtr="0"/>
          <a:lstStyle>
            <a:lvl1pPr>
              <a:defRPr b="1" i="0">
                <a:latin typeface="Montserrat" pitchFamily="2" charset="77"/>
              </a:defRPr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7758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nal slide + Logo [Image]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0637DFE4-2123-DB9F-4ABC-3E6CAA4E75FD}"/>
              </a:ext>
            </a:extLst>
          </p:cNvPr>
          <p:cNvSpPr/>
          <p:nvPr/>
        </p:nvSpPr>
        <p:spPr>
          <a:xfrm>
            <a:off x="263525" y="260351"/>
            <a:ext cx="11664950" cy="6337298"/>
          </a:xfrm>
          <a:prstGeom prst="rect">
            <a:avLst/>
          </a:prstGeom>
          <a:solidFill>
            <a:srgbClr val="022E45">
              <a:alpha val="2998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Montserrat" pitchFamily="2" charset="77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FB322FA-4D13-D6E0-89E6-BE37E2D4476E}"/>
              </a:ext>
            </a:extLst>
          </p:cNvPr>
          <p:cNvGrpSpPr/>
          <p:nvPr/>
        </p:nvGrpSpPr>
        <p:grpSpPr>
          <a:xfrm>
            <a:off x="0" y="0"/>
            <a:ext cx="12192002" cy="6858001"/>
            <a:chOff x="0" y="0"/>
            <a:chExt cx="12192002" cy="6858001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7EC670-7F57-8656-6653-B542A708F045}"/>
                </a:ext>
              </a:extLst>
            </p:cNvPr>
            <p:cNvSpPr/>
            <p:nvPr/>
          </p:nvSpPr>
          <p:spPr>
            <a:xfrm>
              <a:off x="0" y="1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C8A4DAF-68C8-4AEA-3180-398A8F5FA9C9}"/>
                </a:ext>
              </a:extLst>
            </p:cNvPr>
            <p:cNvSpPr/>
            <p:nvPr/>
          </p:nvSpPr>
          <p:spPr>
            <a:xfrm>
              <a:off x="11928474" y="0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31DE63-C674-2457-851E-E06B82FF52CD}"/>
                </a:ext>
              </a:extLst>
            </p:cNvPr>
            <p:cNvSpPr/>
            <p:nvPr/>
          </p:nvSpPr>
          <p:spPr>
            <a:xfrm rot="16200000">
              <a:off x="6029668" y="-5901984"/>
              <a:ext cx="258308" cy="12066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80EF056-D1C1-622F-EE99-EDB82C2D80CE}"/>
                </a:ext>
              </a:extLst>
            </p:cNvPr>
            <p:cNvSpPr/>
            <p:nvPr/>
          </p:nvSpPr>
          <p:spPr>
            <a:xfrm rot="16200000">
              <a:off x="5965825" y="631825"/>
              <a:ext cx="260349" cy="121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>
                <a:latin typeface="Montserrat" pitchFamily="2" charset="77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EB3F130-5235-6628-B603-B19152BC6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3104943"/>
            <a:ext cx="9359900" cy="628049"/>
          </a:xfrm>
        </p:spPr>
        <p:txBody>
          <a:bodyPr anchor="b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46CF8D-8C94-1558-52BA-871F9C71A0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50" y="3924533"/>
            <a:ext cx="93599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SE"/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9B8F69A0-A284-90AD-721C-0294A56158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8916" y="1871826"/>
            <a:ext cx="2924450" cy="7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No Subtitle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FE897DF-97C7-4DC9-A222-711110E69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989000"/>
            <a:ext cx="9359900" cy="28800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E94E1B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644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No Subtitle [Image]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5DEBE996-1DA1-92F3-8C5C-B14A9AAB92ED}"/>
              </a:ext>
            </a:extLst>
          </p:cNvPr>
          <p:cNvGrpSpPr/>
          <p:nvPr userDrawn="1"/>
        </p:nvGrpSpPr>
        <p:grpSpPr>
          <a:xfrm>
            <a:off x="0" y="0"/>
            <a:ext cx="12192002" cy="6858001"/>
            <a:chOff x="0" y="0"/>
            <a:chExt cx="12192002" cy="6858001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7EC670-7F57-8656-6653-B542A708F045}"/>
                </a:ext>
              </a:extLst>
            </p:cNvPr>
            <p:cNvSpPr/>
            <p:nvPr userDrawn="1"/>
          </p:nvSpPr>
          <p:spPr>
            <a:xfrm>
              <a:off x="0" y="1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C8A4DAF-68C8-4AEA-3180-398A8F5FA9C9}"/>
                </a:ext>
              </a:extLst>
            </p:cNvPr>
            <p:cNvSpPr/>
            <p:nvPr userDrawn="1"/>
          </p:nvSpPr>
          <p:spPr>
            <a:xfrm>
              <a:off x="11928474" y="0"/>
              <a:ext cx="26352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31DE63-C674-2457-851E-E06B82FF52CD}"/>
                </a:ext>
              </a:extLst>
            </p:cNvPr>
            <p:cNvSpPr/>
            <p:nvPr userDrawn="1"/>
          </p:nvSpPr>
          <p:spPr>
            <a:xfrm rot="16200000">
              <a:off x="6029668" y="-5901984"/>
              <a:ext cx="258308" cy="12066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80EF056-D1C1-622F-EE99-EDB82C2D80CE}"/>
                </a:ext>
              </a:extLst>
            </p:cNvPr>
            <p:cNvSpPr/>
            <p:nvPr userDrawn="1"/>
          </p:nvSpPr>
          <p:spPr>
            <a:xfrm rot="16200000">
              <a:off x="5965825" y="631825"/>
              <a:ext cx="260349" cy="121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67DD9E5-6E36-D6E3-D33D-3BC942D8FDEC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296768" y="1838848"/>
            <a:ext cx="7598465" cy="3206758"/>
          </a:xfrm>
          <a:solidFill>
            <a:srgbClr val="FFFFFF">
              <a:alpha val="70000"/>
            </a:srgbClr>
          </a:solidFill>
        </p:spPr>
        <p:txBody>
          <a:bodyPr wrap="square" lIns="396000" tIns="396000" rIns="396000" bIns="396000" anchor="ctr">
            <a:normAutofit/>
          </a:bodyPr>
          <a:lstStyle>
            <a:lvl1pPr algn="ctr">
              <a:defRPr sz="3200">
                <a:solidFill>
                  <a:srgbClr val="022E45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FE5EB02-C006-0BB3-4573-842C9C36E096}"/>
              </a:ext>
            </a:extLst>
          </p:cNvPr>
          <p:cNvGrpSpPr/>
          <p:nvPr userDrawn="1"/>
        </p:nvGrpSpPr>
        <p:grpSpPr>
          <a:xfrm>
            <a:off x="-4751186" y="1084218"/>
            <a:ext cx="3599186" cy="4513593"/>
            <a:chOff x="-4751186" y="1084218"/>
            <a:chExt cx="3599186" cy="4513593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532BD1A-39C7-3954-73C1-2F73ED312660}"/>
                </a:ext>
              </a:extLst>
            </p:cNvPr>
            <p:cNvSpPr/>
            <p:nvPr userDrawn="1"/>
          </p:nvSpPr>
          <p:spPr>
            <a:xfrm>
              <a:off x="-4751186" y="3429000"/>
              <a:ext cx="3599186" cy="2168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5" name="Rectangle: Rounded Corners 108">
              <a:extLst>
                <a:ext uri="{FF2B5EF4-FFF2-40B4-BE49-F238E27FC236}">
                  <a16:creationId xmlns:a16="http://schemas.microsoft.com/office/drawing/2014/main" id="{667FA092-5615-0860-3C20-D02AA4728CF8}"/>
                </a:ext>
              </a:extLst>
            </p:cNvPr>
            <p:cNvSpPr/>
            <p:nvPr userDrawn="1"/>
          </p:nvSpPr>
          <p:spPr>
            <a:xfrm>
              <a:off x="-4751186" y="1084218"/>
              <a:ext cx="3599185" cy="2344782"/>
            </a:xfrm>
            <a:prstGeom prst="rect">
              <a:avLst/>
            </a:prstGeom>
            <a:solidFill>
              <a:srgbClr val="022E45"/>
            </a:solidFill>
            <a:ln w="127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Högerklicka på bakgrundsbilden och klicka på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Formatera bakgrund…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Sidopanelen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Formatera bakgrund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 öppnas. Klicka på Bildkälla </a:t>
              </a:r>
              <a:r>
                <a:rPr lang="sv-SE" sz="1400">
                  <a:sym typeface="Wingdings" pitchFamily="2" charset="2"/>
                </a:rPr>
                <a:t>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Infoga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Välj en bild på din dator och klicka återigen på </a:t>
              </a:r>
              <a:r>
                <a:rPr lang="sv-SE" sz="1400" b="1" u="sng">
                  <a:latin typeface="Montserrat" pitchFamily="2" charset="77"/>
                  <a:ea typeface="Roboto Light" panose="02000000000000000000" pitchFamily="2" charset="0"/>
                </a:rPr>
                <a:t>Infoga</a:t>
              </a:r>
              <a:r>
                <a:rPr lang="sv-SE" sz="1400">
                  <a:latin typeface="Montserrat" pitchFamily="2" charset="77"/>
                  <a:ea typeface="Roboto Light" panose="02000000000000000000" pitchFamily="2" charset="0"/>
                </a:rPr>
                <a:t>.</a:t>
              </a:r>
              <a:endParaRPr lang="sv-SE" sz="1000">
                <a:latin typeface="Montserrat" pitchFamily="2" charset="77"/>
                <a:ea typeface="Roboto Light" panose="02000000000000000000" pitchFamily="2" charset="0"/>
              </a:endParaRP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7FFCF080-F64E-6421-92A3-26867D1747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45208" y="3618000"/>
              <a:ext cx="1589494" cy="1704052"/>
            </a:xfrm>
            <a:prstGeom prst="rect">
              <a:avLst/>
            </a:prstGeom>
          </p:spPr>
        </p:pic>
        <p:pic>
          <p:nvPicPr>
            <p:cNvPr id="9" name="Bildobjekt 8" descr="En bild som visar text&#10;&#10;Automatiskt genererad beskrivning">
              <a:extLst>
                <a:ext uri="{FF2B5EF4-FFF2-40B4-BE49-F238E27FC236}">
                  <a16:creationId xmlns:a16="http://schemas.microsoft.com/office/drawing/2014/main" id="{5568A710-0ACD-A44F-EA57-15B702DBF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14454" y="3618000"/>
              <a:ext cx="1355084" cy="1704052"/>
            </a:xfrm>
            <a:prstGeom prst="rect">
              <a:avLst/>
            </a:prstGeom>
          </p:spPr>
        </p:pic>
        <p:sp>
          <p:nvSpPr>
            <p:cNvPr id="16" name="Title 20">
              <a:extLst>
                <a:ext uri="{FF2B5EF4-FFF2-40B4-BE49-F238E27FC236}">
                  <a16:creationId xmlns:a16="http://schemas.microsoft.com/office/drawing/2014/main" id="{4C267A10-9281-4AD9-2955-A65EBB104FC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4531506" y="5086486"/>
              <a:ext cx="255600" cy="255600"/>
            </a:xfrm>
            <a:prstGeom prst="homePlate">
              <a:avLst>
                <a:gd name="adj" fmla="val 30125"/>
              </a:avLst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27667"/>
                </a:prstClr>
              </a:outerShdw>
            </a:effectLst>
          </p:spPr>
          <p:txBody>
            <a:bodyPr vert="horz" lIns="72000" tIns="144000" rIns="108000" bIns="108000" rtlCol="0" anchor="ctr" anchorCtr="0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SE" sz="2800" b="1" kern="1200">
                  <a:solidFill>
                    <a:schemeClr val="tx1"/>
                  </a:solidFill>
                  <a:latin typeface="Red Hat Text" panose="02010303040201060303" pitchFamily="2" charset="0"/>
                  <a:ea typeface="Red Hat Text" panose="02010303040201060303" pitchFamily="2" charset="0"/>
                  <a:cs typeface="Red Hat Text" panose="02010303040201060303" pitchFamily="2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3600">
                  <a:solidFill>
                    <a:srgbClr val="E94E1B"/>
                  </a:solidFill>
                  <a:latin typeface="+mj-lt"/>
                </a:rPr>
                <a:t>1</a:t>
              </a:r>
            </a:p>
          </p:txBody>
        </p:sp>
        <p:sp>
          <p:nvSpPr>
            <p:cNvPr id="17" name="Title 20">
              <a:extLst>
                <a:ext uri="{FF2B5EF4-FFF2-40B4-BE49-F238E27FC236}">
                  <a16:creationId xmlns:a16="http://schemas.microsoft.com/office/drawing/2014/main" id="{19BE8178-E2ED-4DF7-382E-B999DADF658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011988" y="4729885"/>
              <a:ext cx="255600" cy="255600"/>
            </a:xfrm>
            <a:prstGeom prst="homePlate">
              <a:avLst>
                <a:gd name="adj" fmla="val 30125"/>
              </a:avLst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27667"/>
                </a:prstClr>
              </a:outerShdw>
            </a:effectLst>
          </p:spPr>
          <p:txBody>
            <a:bodyPr vert="horz" lIns="72000" tIns="144000" rIns="108000" bIns="108000" rtlCol="0" anchor="ctr" anchorCtr="0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SE" sz="2800" b="1" kern="1200">
                  <a:solidFill>
                    <a:schemeClr val="tx1"/>
                  </a:solidFill>
                  <a:latin typeface="Red Hat Text" panose="02010303040201060303" pitchFamily="2" charset="0"/>
                  <a:ea typeface="Red Hat Text" panose="02010303040201060303" pitchFamily="2" charset="0"/>
                  <a:cs typeface="Red Hat Text" panose="02010303040201060303" pitchFamily="2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3600">
                  <a:solidFill>
                    <a:srgbClr val="E94E1B"/>
                  </a:solidFill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44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No Subtitle [Image] [Dark]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5DEBE996-1DA1-92F3-8C5C-B14A9AAB92ED}"/>
              </a:ext>
            </a:extLst>
          </p:cNvPr>
          <p:cNvGrpSpPr/>
          <p:nvPr userDrawn="1"/>
        </p:nvGrpSpPr>
        <p:grpSpPr>
          <a:xfrm>
            <a:off x="0" y="0"/>
            <a:ext cx="12192002" cy="6858001"/>
            <a:chOff x="0" y="0"/>
            <a:chExt cx="12192002" cy="6858001"/>
          </a:xfrm>
          <a:solidFill>
            <a:srgbClr val="022E45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7EC670-7F57-8656-6653-B542A708F045}"/>
                </a:ext>
              </a:extLst>
            </p:cNvPr>
            <p:cNvSpPr/>
            <p:nvPr userDrawn="1"/>
          </p:nvSpPr>
          <p:spPr>
            <a:xfrm>
              <a:off x="0" y="1"/>
              <a:ext cx="2635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C8A4DAF-68C8-4AEA-3180-398A8F5FA9C9}"/>
                </a:ext>
              </a:extLst>
            </p:cNvPr>
            <p:cNvSpPr/>
            <p:nvPr userDrawn="1"/>
          </p:nvSpPr>
          <p:spPr>
            <a:xfrm>
              <a:off x="11928474" y="0"/>
              <a:ext cx="2635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31DE63-C674-2457-851E-E06B82FF52CD}"/>
                </a:ext>
              </a:extLst>
            </p:cNvPr>
            <p:cNvSpPr/>
            <p:nvPr userDrawn="1"/>
          </p:nvSpPr>
          <p:spPr>
            <a:xfrm rot="16200000">
              <a:off x="6029668" y="-5901984"/>
              <a:ext cx="258308" cy="12066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80EF056-D1C1-622F-EE99-EDB82C2D80CE}"/>
                </a:ext>
              </a:extLst>
            </p:cNvPr>
            <p:cNvSpPr/>
            <p:nvPr userDrawn="1"/>
          </p:nvSpPr>
          <p:spPr>
            <a:xfrm rot="16200000">
              <a:off x="5965825" y="631825"/>
              <a:ext cx="260349" cy="121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67DD9E5-6E36-D6E3-D33D-3BC942D8FDEC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296768" y="1838848"/>
            <a:ext cx="7598465" cy="3206758"/>
          </a:xfrm>
          <a:solidFill>
            <a:srgbClr val="FFFFFF">
              <a:alpha val="70000"/>
            </a:srgbClr>
          </a:solidFill>
        </p:spPr>
        <p:txBody>
          <a:bodyPr wrap="square" lIns="396000" tIns="396000" rIns="396000" bIns="396000" anchor="ctr">
            <a:normAutofit/>
          </a:bodyPr>
          <a:lstStyle>
            <a:lvl1pPr algn="ctr">
              <a:defRPr sz="3200">
                <a:solidFill>
                  <a:srgbClr val="022E45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333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61F0C69-DE0C-1738-1504-A668DC377C72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70E3A-2402-40BD-ABE5-9F017D3C9603}"/>
              </a:ext>
            </a:extLst>
          </p:cNvPr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E897DF-97C7-4DC9-A222-711110E69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1269000"/>
            <a:ext cx="9359900" cy="21600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E94E1B"/>
                </a:solidFill>
              </a:defRPr>
            </a:lvl1pPr>
          </a:lstStyle>
          <a:p>
            <a:r>
              <a:rPr lang="en-US"/>
              <a:t>Click to add section header</a:t>
            </a:r>
            <a:endParaRPr lang="en-SE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D1962BD-E74D-436A-BFAB-1ACCF57FE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50" y="3618000"/>
            <a:ext cx="93599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SE"/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F3819A44-911F-D44D-E5C8-41E5DF75CF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84125" y="6243145"/>
            <a:ext cx="713889" cy="176124"/>
          </a:xfrm>
          <a:prstGeom prst="rect">
            <a:avLst/>
          </a:prstGeom>
        </p:spPr>
      </p:pic>
      <p:pic>
        <p:nvPicPr>
          <p:cNvPr id="8" name="Picture 2" descr="Hållbarhet - Sveriges Annonsörer">
            <a:extLst>
              <a:ext uri="{FF2B5EF4-FFF2-40B4-BE49-F238E27FC236}">
                <a16:creationId xmlns:a16="http://schemas.microsoft.com/office/drawing/2014/main" id="{E26FB54A-A395-B23D-2D92-7C2D496141A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2277"/>
          <a:stretch>
            <a:fillRect/>
          </a:stretch>
        </p:blipFill>
        <p:spPr bwMode="auto">
          <a:xfrm>
            <a:off x="371862" y="6229077"/>
            <a:ext cx="1261678" cy="3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2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A55EA-250E-4C46-AB66-AA36D3A522BD}"/>
              </a:ext>
            </a:extLst>
          </p:cNvPr>
          <p:cNvSpPr/>
          <p:nvPr userDrawn="1"/>
        </p:nvSpPr>
        <p:spPr>
          <a:xfrm flipV="1">
            <a:off x="266400" y="260348"/>
            <a:ext cx="3874697" cy="5197176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5FA65B-2F73-4AA6-92DE-E98FF8F21996}"/>
              </a:ext>
            </a:extLst>
          </p:cNvPr>
          <p:cNvSpPr/>
          <p:nvPr userDrawn="1"/>
        </p:nvSpPr>
        <p:spPr>
          <a:xfrm>
            <a:off x="8040475" y="273209"/>
            <a:ext cx="3888000" cy="6337299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882562E-EA79-AFEE-E251-937EDADC553D}"/>
              </a:ext>
            </a:extLst>
          </p:cNvPr>
          <p:cNvSpPr/>
          <p:nvPr userDrawn="1"/>
        </p:nvSpPr>
        <p:spPr>
          <a:xfrm>
            <a:off x="263527" y="260350"/>
            <a:ext cx="0" cy="6337300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Platshållare för innehåll 13">
            <a:extLst>
              <a:ext uri="{FF2B5EF4-FFF2-40B4-BE49-F238E27FC236}">
                <a16:creationId xmlns:a16="http://schemas.microsoft.com/office/drawing/2014/main" id="{9117A23E-7547-1633-61A9-25A0AB43A8D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274432" y="260349"/>
            <a:ext cx="3877091" cy="3168651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0" name="Platshållare för innehåll 13">
            <a:extLst>
              <a:ext uri="{FF2B5EF4-FFF2-40B4-BE49-F238E27FC236}">
                <a16:creationId xmlns:a16="http://schemas.microsoft.com/office/drawing/2014/main" id="{2B506D59-6A72-6007-9189-AEEB71B93504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040475" y="260349"/>
            <a:ext cx="3886986" cy="3168652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6" name="Platshållare för innehåll 13">
            <a:extLst>
              <a:ext uri="{FF2B5EF4-FFF2-40B4-BE49-F238E27FC236}">
                <a16:creationId xmlns:a16="http://schemas.microsoft.com/office/drawing/2014/main" id="{EB1DB8DB-6E51-B0EE-BC61-A28A6F0F6131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4152001" y="260344"/>
            <a:ext cx="3886986" cy="3168656"/>
          </a:xfrm>
          <a:prstGeom prst="rect">
            <a:avLst/>
          </a:prstGeom>
        </p:spPr>
        <p:txBody>
          <a:bodyPr wrap="square" lIns="396000" tIns="900000" rIns="396000" bIns="396000" anchor="t" anchorCtr="0">
            <a:noAutofit/>
          </a:bodyPr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1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marL="299650" marR="0" lvl="3" indent="-207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94E1B"/>
              </a:buClr>
              <a:buSzTx/>
              <a:tabLst/>
              <a:defRPr/>
            </a:pPr>
            <a:r>
              <a:rPr lang="sv-SE"/>
              <a:t>NIVÅ 4, PUNKTLISTA MED SYMBOL</a:t>
            </a:r>
          </a:p>
          <a:p>
            <a:pPr lvl="4"/>
            <a:r>
              <a:rPr lang="sv-SE"/>
              <a:t>Nivå 5, stor underrubrik</a:t>
            </a:r>
          </a:p>
        </p:txBody>
      </p:sp>
      <p:sp>
        <p:nvSpPr>
          <p:cNvPr id="18" name="Platshållare för innehåll 13">
            <a:extLst>
              <a:ext uri="{FF2B5EF4-FFF2-40B4-BE49-F238E27FC236}">
                <a16:creationId xmlns:a16="http://schemas.microsoft.com/office/drawing/2014/main" id="{DCAD4523-07B2-314A-3A31-19A7081566DC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276827" y="3441856"/>
            <a:ext cx="3874698" cy="3168651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19" name="Platshållare för innehåll 13">
            <a:extLst>
              <a:ext uri="{FF2B5EF4-FFF2-40B4-BE49-F238E27FC236}">
                <a16:creationId xmlns:a16="http://schemas.microsoft.com/office/drawing/2014/main" id="{F865DF18-FBD5-3231-3FCE-86F037AFB473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040475" y="3441856"/>
            <a:ext cx="3888000" cy="3168652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FFFFFF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FFFFFF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FFFFFF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20" name="Platshållare för innehåll 13">
            <a:extLst>
              <a:ext uri="{FF2B5EF4-FFF2-40B4-BE49-F238E27FC236}">
                <a16:creationId xmlns:a16="http://schemas.microsoft.com/office/drawing/2014/main" id="{03C3C652-912A-79B5-0A8B-642895FD0D1A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4152001" y="3441851"/>
            <a:ext cx="3886986" cy="3168656"/>
          </a:xfrm>
          <a:prstGeom prst="rect">
            <a:avLst/>
          </a:prstGeom>
        </p:spPr>
        <p:txBody>
          <a:bodyPr lIns="396000" tIns="396000" rIns="396000" bIns="827999" anchor="t" anchorCtr="0"/>
          <a:lstStyle>
            <a:lvl1pPr marL="0" indent="0">
              <a:lnSpc>
                <a:spcPct val="100000"/>
              </a:lnSpc>
              <a:buClr>
                <a:srgbClr val="E94E1B"/>
              </a:buClr>
              <a:buFontTx/>
              <a:buNone/>
              <a:defRPr lang="sv-SE" sz="1200" b="0" i="0" kern="120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Red Hat Text" panose="02010303040201060303" pitchFamily="2" charset="0"/>
              </a:defRPr>
            </a:lvl1pPr>
            <a:lvl2pPr marL="172800" marR="0" indent="-171450" algn="l" defTabSz="571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lang="sv-SE" sz="1200" b="0" i="0" kern="1200" baseline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2pPr>
            <a:lvl3pPr marL="647988" marR="0" indent="-17145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3pPr>
            <a:lvl4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sv-SE" sz="1200" b="0" i="0" kern="1200" baseline="0" dirty="0" smtClean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  <a:cs typeface="+mn-cs"/>
              </a:defRPr>
            </a:lvl4pPr>
            <a:lvl5pPr marL="0" indent="0">
              <a:lnSpc>
                <a:spcPct val="100000"/>
              </a:lnSpc>
              <a:buClr>
                <a:srgbClr val="E94E1B"/>
              </a:buClr>
              <a:buNone/>
              <a:defRPr sz="2800" b="1" i="0">
                <a:solidFill>
                  <a:srgbClr val="022E45"/>
                </a:solidFill>
                <a:latin typeface="Montserrat" pitchFamily="2" charset="77"/>
                <a:ea typeface="Roboto" panose="02000000000000000000" pitchFamily="2" charset="0"/>
                <a:cs typeface="Poppins SemiBold" pitchFamily="2" charset="77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1" i="0">
                <a:solidFill>
                  <a:srgbClr val="022E45"/>
                </a:solidFill>
                <a:latin typeface="Montserrat" pitchFamily="2" charset="77"/>
                <a:cs typeface="Poppins SemiBold" pitchFamily="2" charset="77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None/>
              <a:defRPr sz="18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7pPr>
            <a:lvl8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rabi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8pPr>
            <a:lvl9pPr marL="172800" indent="-17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4E1B"/>
              </a:buClr>
              <a:buFont typeface="+mj-lt"/>
              <a:buAutoNum type="alphaUcPeriod"/>
              <a:defRPr sz="1200" b="0" i="0">
                <a:solidFill>
                  <a:srgbClr val="022E45"/>
                </a:solidFill>
                <a:latin typeface="Montserrat" pitchFamily="2" charset="77"/>
                <a:ea typeface="Roboto Light" panose="02000000000000000000" pitchFamily="2" charset="0"/>
              </a:defRPr>
            </a:lvl9pPr>
          </a:lstStyle>
          <a:p>
            <a:pPr lvl="0"/>
            <a:r>
              <a:rPr lang="sv-SE"/>
              <a:t>Nivå 1, vanlig brödtext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755F31A-1936-9FEA-9D83-563DD8FF9497}"/>
              </a:ext>
            </a:extLst>
          </p:cNvPr>
          <p:cNvSpPr/>
          <p:nvPr userDrawn="1"/>
        </p:nvSpPr>
        <p:spPr>
          <a:xfrm>
            <a:off x="266400" y="4548408"/>
            <a:ext cx="856452" cy="909116"/>
          </a:xfrm>
          <a:prstGeom prst="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54DDA6F8-7E18-D9BA-0C61-656E600C3C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2904" y="6243364"/>
            <a:ext cx="712323" cy="1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36FEC7-E660-4117-BFBE-904D8040F484}"/>
              </a:ext>
            </a:extLst>
          </p:cNvPr>
          <p:cNvSpPr/>
          <p:nvPr userDrawn="1"/>
        </p:nvSpPr>
        <p:spPr>
          <a:xfrm flipV="1">
            <a:off x="263525" y="260350"/>
            <a:ext cx="2916238" cy="3168650"/>
          </a:xfrm>
          <a:prstGeom prst="round2SameRect">
            <a:avLst/>
          </a:prstGeom>
          <a:solidFill>
            <a:srgbClr val="E94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2A76A-033F-4589-A07D-087A15681C2A}"/>
              </a:ext>
            </a:extLst>
          </p:cNvPr>
          <p:cNvSpPr/>
          <p:nvPr userDrawn="1"/>
        </p:nvSpPr>
        <p:spPr>
          <a:xfrm>
            <a:off x="3179763" y="3428998"/>
            <a:ext cx="2912637" cy="3168650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3D77B6-4485-4C0D-95F8-2673F47DF9B5}"/>
              </a:ext>
            </a:extLst>
          </p:cNvPr>
          <p:cNvSpPr/>
          <p:nvPr userDrawn="1"/>
        </p:nvSpPr>
        <p:spPr>
          <a:xfrm flipV="1">
            <a:off x="6092400" y="260350"/>
            <a:ext cx="2919838" cy="3168648"/>
          </a:xfrm>
          <a:prstGeom prst="round2SameRect">
            <a:avLst/>
          </a:prstGeom>
          <a:solidFill>
            <a:srgbClr val="CD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9394A7-682D-4F35-8A10-23D760F780C0}"/>
              </a:ext>
            </a:extLst>
          </p:cNvPr>
          <p:cNvSpPr/>
          <p:nvPr userDrawn="1"/>
        </p:nvSpPr>
        <p:spPr>
          <a:xfrm>
            <a:off x="9012237" y="3428997"/>
            <a:ext cx="2976563" cy="3257553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E30B7D4-43BD-D4E3-4A9F-9F7B4E4DDC2D}"/>
              </a:ext>
            </a:extLst>
          </p:cNvPr>
          <p:cNvSpPr/>
          <p:nvPr userDrawn="1"/>
        </p:nvSpPr>
        <p:spPr>
          <a:xfrm>
            <a:off x="263525" y="2329314"/>
            <a:ext cx="1382395" cy="1099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E50B12F-DE4D-9BB1-C05E-D6901792EA56}"/>
              </a:ext>
            </a:extLst>
          </p:cNvPr>
          <p:cNvSpPr/>
          <p:nvPr userDrawn="1"/>
        </p:nvSpPr>
        <p:spPr>
          <a:xfrm>
            <a:off x="10732168" y="3428996"/>
            <a:ext cx="1357163" cy="623240"/>
          </a:xfrm>
          <a:prstGeom prst="rect">
            <a:avLst/>
          </a:prstGeom>
          <a:solidFill>
            <a:srgbClr val="022E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FAB771-59BA-0357-7206-0A7E8F19AB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84125" y="6243145"/>
            <a:ext cx="713889" cy="1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[Dark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8AA522-0A66-466E-88F5-B16C9EA3CBEA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4552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17E52C-B290-4863-9ED9-7FF71AC89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9896" y="2859421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356E71-C4F0-49CE-B9FB-64207FA19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2836" y="2859421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726CDE12-54DA-4257-978D-F2E3BD6DF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896" y="3442322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7B9417D4-BCB5-4BDD-98AA-7EA7C0BAF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2836" y="3442322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2BE20DD-12C0-4D94-B47A-95A8C6435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9896" y="4025223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471F9C84-7062-4895-B77D-52F9446119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2836" y="4025223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86FEB462-5DA1-44A6-9A16-3081FCC5EB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9896" y="4608124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1858A9D8-8D83-482A-A80F-73092DA78A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62836" y="4608124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62DB8CA5-5AF3-45F7-8F89-AAD0FA142D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9896" y="5191025"/>
            <a:ext cx="420269" cy="30858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E94E1B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 marL="9144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 marL="13716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 marL="1828800" indent="0">
              <a:buNone/>
              <a:defRPr sz="1200" b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00</a:t>
            </a:r>
            <a:endParaRPr lang="en-SE"/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5ED270EC-005B-4F55-8DA1-4A89801EEE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62836" y="5191025"/>
            <a:ext cx="5487088" cy="3085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the name of the section</a:t>
            </a:r>
            <a:endParaRPr lang="en-SE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0B30EC4-3D3B-64F3-141A-355BC8DA69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232599" y="260350"/>
            <a:ext cx="3695875" cy="63373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Aft>
                <a:spcPts val="0"/>
              </a:spcAft>
              <a:buNone/>
              <a:defRPr sz="18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to add photo (optional)</a:t>
            </a:r>
            <a:endParaRPr lang="en-SE"/>
          </a:p>
        </p:txBody>
      </p:sp>
      <p:sp>
        <p:nvSpPr>
          <p:cNvPr id="3" name="Rubrik 24">
            <a:extLst>
              <a:ext uri="{FF2B5EF4-FFF2-40B4-BE49-F238E27FC236}">
                <a16:creationId xmlns:a16="http://schemas.microsoft.com/office/drawing/2014/main" id="{B75116B3-D6BA-99C1-0986-F2D92B0F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896" y="1035545"/>
            <a:ext cx="5906046" cy="1159514"/>
          </a:xfrm>
        </p:spPr>
        <p:txBody>
          <a:bodyPr anchor="b" anchorCtr="0"/>
          <a:lstStyle>
            <a:lvl1pPr>
              <a:defRPr b="1" i="0">
                <a:latin typeface="Montserrat" pitchFamily="2" charset="77"/>
              </a:defRPr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6759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92B4769C-F002-E529-512C-4E28F80EABAE}"/>
              </a:ext>
            </a:extLst>
          </p:cNvPr>
          <p:cNvSpPr/>
          <p:nvPr userDrawn="1"/>
        </p:nvSpPr>
        <p:spPr>
          <a:xfrm>
            <a:off x="263525" y="260350"/>
            <a:ext cx="11664950" cy="633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4DAFD-060D-4F34-B56B-0FA1AE9ABA2F}"/>
              </a:ext>
            </a:extLst>
          </p:cNvPr>
          <p:cNvSpPr>
            <a:spLocks noChangeAspect="1"/>
          </p:cNvSpPr>
          <p:nvPr userDrawn="1"/>
        </p:nvSpPr>
        <p:spPr>
          <a:xfrm>
            <a:off x="263525" y="260350"/>
            <a:ext cx="11664949" cy="633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4806C-BD50-4214-BBCE-B009BA6F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83577"/>
            <a:ext cx="9359899" cy="114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793F6-7AC6-4D14-8F1E-3465627E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2149201"/>
            <a:ext cx="9359899" cy="402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66DD2226-D115-1656-C624-935C967928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84125" y="6243145"/>
            <a:ext cx="713889" cy="176124"/>
          </a:xfrm>
          <a:prstGeom prst="rect">
            <a:avLst/>
          </a:prstGeom>
        </p:spPr>
      </p:pic>
      <p:pic>
        <p:nvPicPr>
          <p:cNvPr id="9" name="Picture 2" descr="Hållbarhet - Sveriges Annonsörer">
            <a:extLst>
              <a:ext uri="{FF2B5EF4-FFF2-40B4-BE49-F238E27FC236}">
                <a16:creationId xmlns:a16="http://schemas.microsoft.com/office/drawing/2014/main" id="{D17988B2-3E3D-6DD8-BBD3-2FD4CEA52D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2277"/>
          <a:stretch>
            <a:fillRect/>
          </a:stretch>
        </p:blipFill>
        <p:spPr bwMode="auto">
          <a:xfrm>
            <a:off x="371862" y="6229077"/>
            <a:ext cx="1261678" cy="3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Montserrat" panose="00000500000000000000" pitchFamily="50" charset="0"/>
          <a:ea typeface="Red Hat Text" panose="02010303040201060303" pitchFamily="2" charset="0"/>
          <a:cs typeface="Red Hat Text" panose="020103030402010603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40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20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10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05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E94E1B"/>
        </a:buClr>
        <a:buFont typeface="Arial" panose="020B0604020202020204" pitchFamily="34" charset="0"/>
        <a:buChar char="•"/>
        <a:defRPr sz="1050" i="0" kern="1200">
          <a:solidFill>
            <a:schemeClr val="tx2"/>
          </a:solidFill>
          <a:latin typeface="Montserrat" panose="00000500000000000000" pitchFamily="50" charset="0"/>
          <a:ea typeface="Zilla Slab" pitchFamily="2" charset="0"/>
          <a:cs typeface="Red Hat Text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9FCC3B"/>
          </p15:clr>
        </p15:guide>
        <p15:guide id="4" orient="horz" pos="4156">
          <p15:clr>
            <a:srgbClr val="9FCC3B"/>
          </p15:clr>
        </p15:guide>
        <p15:guide id="5" pos="166">
          <p15:clr>
            <a:srgbClr val="9FCC3B"/>
          </p15:clr>
        </p15:guide>
        <p15:guide id="6" pos="7514">
          <p15:clr>
            <a:srgbClr val="9FCC3B"/>
          </p15:clr>
        </p15:guide>
        <p15:guide id="7" pos="2003">
          <p15:clr>
            <a:srgbClr val="9FCC3B"/>
          </p15:clr>
        </p15:guide>
        <p15:guide id="8" pos="5677">
          <p15:clr>
            <a:srgbClr val="9FCC3B"/>
          </p15:clr>
        </p15:guide>
        <p15:guide id="9" pos="892">
          <p15:clr>
            <a:srgbClr val="F26B43"/>
          </p15:clr>
        </p15:guide>
        <p15:guide id="10" pos="67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toact.se/wp-content/uploads/2026/03/Hallbarhetskommunikation-i-forandring.pdf" TargetMode="External"/><Relationship Id="rId2" Type="http://schemas.openxmlformats.org/officeDocument/2006/relationships/hyperlink" Target="https://iccwbo.org/wp-content/uploads/sites/3/2021/11/2025_ICC-Environmental-Framework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uropa.eu/eurobarometer/surveys/detail/3472" TargetMode="External"/><Relationship Id="rId5" Type="http://schemas.openxmlformats.org/officeDocument/2006/relationships/hyperlink" Target="https://www.greenleap.kth.se/green-leap-projekt/aktuella-projekt/malgruppsarenan/malgruppsarenan-ett-material-om-hallbara-livsstilar-1.767083" TargetMode="External"/><Relationship Id="rId4" Type="http://schemas.openxmlformats.org/officeDocument/2006/relationships/hyperlink" Target="https://commtoact.se/planet/oversiktslist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4263-30FC-0BA8-F951-B5B0FDA9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typ för EU-finansierat stöd 2021 ...">
            <a:extLst>
              <a:ext uri="{FF2B5EF4-FFF2-40B4-BE49-F238E27FC236}">
                <a16:creationId xmlns:a16="http://schemas.microsoft.com/office/drawing/2014/main" id="{F5630962-94B9-EFF9-17DB-5A2674D3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98" y="2973034"/>
            <a:ext cx="2150599" cy="18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5F262-C85E-183B-8748-797CAA11A33A}"/>
              </a:ext>
            </a:extLst>
          </p:cNvPr>
          <p:cNvSpPr txBox="1"/>
          <p:nvPr/>
        </p:nvSpPr>
        <p:spPr>
          <a:xfrm>
            <a:off x="2034265" y="933950"/>
            <a:ext cx="812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>
                <a:ln>
                  <a:noFill/>
                </a:ln>
                <a:solidFill>
                  <a:srgbClr val="022E4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VÄLKOMNA TILL UTBILDNING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3200" b="1" i="0" u="none" strike="noStrike" kern="1200" cap="none" spc="0" normalizeH="0" baseline="0" noProof="0">
                <a:ln>
                  <a:noFill/>
                </a:ln>
                <a:solidFill>
                  <a:srgbClr val="022E4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EFFEKTIV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srgbClr val="022E45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HÅLLBARHETSKOMMUNIKATION</a:t>
            </a:r>
            <a:endParaRPr kumimoji="0" lang="en-SE" sz="3200" b="1" i="0" u="none" strike="noStrike" kern="1200" cap="none" spc="0" normalizeH="0" baseline="0" noProof="0">
              <a:ln>
                <a:noFill/>
              </a:ln>
              <a:solidFill>
                <a:srgbClr val="022E45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F0B1C-CFA2-1F0D-E264-B1B5F9D72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0F1BE985-92E3-48A7-9757-937F2F79942A}"/>
              </a:ext>
            </a:extLst>
          </p:cNvPr>
          <p:cNvSpPr/>
          <p:nvPr/>
        </p:nvSpPr>
        <p:spPr>
          <a:xfrm>
            <a:off x="1680345" y="1649314"/>
            <a:ext cx="2582551" cy="2582551"/>
          </a:xfrm>
          <a:prstGeom prst="ellipse">
            <a:avLst/>
          </a:prstGeom>
          <a:solidFill>
            <a:srgbClr val="D6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78314D03-5AF4-2F11-B96E-AE6F7BE0CF6C}"/>
              </a:ext>
            </a:extLst>
          </p:cNvPr>
          <p:cNvSpPr/>
          <p:nvPr/>
        </p:nvSpPr>
        <p:spPr>
          <a:xfrm>
            <a:off x="4804724" y="1649314"/>
            <a:ext cx="2582551" cy="2582551"/>
          </a:xfrm>
          <a:prstGeom prst="ellipse">
            <a:avLst/>
          </a:prstGeom>
          <a:solidFill>
            <a:srgbClr val="D6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27A8DCC-8F40-FF41-1C2B-2070035DAD87}"/>
              </a:ext>
            </a:extLst>
          </p:cNvPr>
          <p:cNvSpPr/>
          <p:nvPr/>
        </p:nvSpPr>
        <p:spPr>
          <a:xfrm>
            <a:off x="7929104" y="1649314"/>
            <a:ext cx="2582551" cy="2582551"/>
          </a:xfrm>
          <a:prstGeom prst="ellipse">
            <a:avLst/>
          </a:prstGeom>
          <a:solidFill>
            <a:srgbClr val="D6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5" descr="Snabbspola framåt med hel fyllning">
            <a:extLst>
              <a:ext uri="{FF2B5EF4-FFF2-40B4-BE49-F238E27FC236}">
                <a16:creationId xmlns:a16="http://schemas.microsoft.com/office/drawing/2014/main" id="{B2AC4BC5-4CCA-90A8-14CC-659B29AC32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846" y="2008822"/>
            <a:ext cx="1217066" cy="1217066"/>
          </a:xfrm>
          <a:prstGeom prst="rect">
            <a:avLst/>
          </a:prstGeom>
        </p:spPr>
      </p:pic>
      <p:pic>
        <p:nvPicPr>
          <p:cNvPr id="8" name="Bild 7" descr="Slägga och hacka med hel fyllning">
            <a:extLst>
              <a:ext uri="{FF2B5EF4-FFF2-40B4-BE49-F238E27FC236}">
                <a16:creationId xmlns:a16="http://schemas.microsoft.com/office/drawing/2014/main" id="{AC7F6892-FF12-880D-B75F-0ACBF1967C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0931" y="2088378"/>
            <a:ext cx="1005840" cy="1005840"/>
          </a:xfrm>
          <a:prstGeom prst="rect">
            <a:avLst/>
          </a:prstGeom>
        </p:spPr>
      </p:pic>
      <p:pic>
        <p:nvPicPr>
          <p:cNvPr id="10" name="Bild 9" descr="Glödlampa och kugghjul med hel fyllning">
            <a:extLst>
              <a:ext uri="{FF2B5EF4-FFF2-40B4-BE49-F238E27FC236}">
                <a16:creationId xmlns:a16="http://schemas.microsoft.com/office/drawing/2014/main" id="{571951C8-57DE-8C39-C172-12853D4251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8409" y="1968160"/>
            <a:ext cx="1106424" cy="110642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B1559F4-511F-A8C4-D921-AF8988C8C91F}"/>
              </a:ext>
            </a:extLst>
          </p:cNvPr>
          <p:cNvSpPr txBox="1">
            <a:spLocks/>
          </p:cNvSpPr>
          <p:nvPr/>
        </p:nvSpPr>
        <p:spPr>
          <a:xfrm>
            <a:off x="4804724" y="3248820"/>
            <a:ext cx="2582551" cy="71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94E1B"/>
                </a:solidFill>
                <a:latin typeface="Montserrat" panose="00000500000000000000" pitchFamily="50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sv-SE" sz="1600"/>
              <a:t>Kunna dina </a:t>
            </a:r>
            <a:br>
              <a:rPr lang="sv-SE" sz="1600"/>
            </a:br>
            <a:r>
              <a:rPr lang="sv-SE" sz="1600"/>
              <a:t>verktyg</a:t>
            </a:r>
            <a:endParaRPr lang="en-US" sz="16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D77FF2D-165D-463B-01C4-E0B2A616BB89}"/>
              </a:ext>
            </a:extLst>
          </p:cNvPr>
          <p:cNvSpPr txBox="1">
            <a:spLocks/>
          </p:cNvSpPr>
          <p:nvPr/>
        </p:nvSpPr>
        <p:spPr>
          <a:xfrm>
            <a:off x="7929103" y="3248820"/>
            <a:ext cx="2582551" cy="71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94E1B"/>
                </a:solidFill>
                <a:latin typeface="Montserrat" panose="00000500000000000000" pitchFamily="50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sv-SE" sz="1600"/>
              <a:t>Maxa ditt </a:t>
            </a:r>
            <a:br>
              <a:rPr lang="sv-SE" sz="1600"/>
            </a:br>
            <a:r>
              <a:rPr lang="sv-SE" sz="1600"/>
              <a:t>bidrag</a:t>
            </a:r>
            <a:endParaRPr lang="en-US" sz="16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66CA023-3D40-1E66-FEAA-9CAEF504FEFA}"/>
              </a:ext>
            </a:extLst>
          </p:cNvPr>
          <p:cNvSpPr txBox="1"/>
          <p:nvPr/>
        </p:nvSpPr>
        <p:spPr>
          <a:xfrm>
            <a:off x="4045861" y="4825394"/>
            <a:ext cx="4095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/>
              <a:t>Oavsett vilken roll </a:t>
            </a:r>
            <a:r>
              <a:rPr lang="sv-SE" sz="1600" dirty="0"/>
              <a:t>just </a:t>
            </a:r>
            <a:r>
              <a:rPr lang="sv-SE" sz="1600" i="1" dirty="0"/>
              <a:t>du</a:t>
            </a:r>
            <a:r>
              <a:rPr lang="sv-SE" sz="1600"/>
              <a:t> har i arbetet</a:t>
            </a:r>
            <a:endParaRPr lang="en-US" sz="160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A91FF54B-A8DA-720E-B2B3-4792EA4DDFC8}"/>
              </a:ext>
            </a:extLst>
          </p:cNvPr>
          <p:cNvSpPr txBox="1">
            <a:spLocks/>
          </p:cNvSpPr>
          <p:nvPr/>
        </p:nvSpPr>
        <p:spPr>
          <a:xfrm>
            <a:off x="1678465" y="3248820"/>
            <a:ext cx="2582551" cy="71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94E1B"/>
                </a:solidFill>
                <a:latin typeface="Montserrat" panose="00000500000000000000" pitchFamily="50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</a:lstStyle>
          <a:p>
            <a:r>
              <a:rPr lang="sv-SE" sz="1600"/>
              <a:t>Förstå din </a:t>
            </a:r>
            <a:br>
              <a:rPr lang="sv-SE" sz="1600"/>
            </a:br>
            <a:r>
              <a:rPr lang="sv-SE" sz="1600"/>
              <a:t>roll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5070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274FD63-7DD8-B78C-6202-D959DBD6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INLÄSNINGSUPPGIFT</a:t>
            </a:r>
            <a:br>
              <a:rPr lang="en-US"/>
            </a:br>
            <a:endParaRPr lang="en-US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3DDF56-AF57-B02F-55F6-A0A81D50B5C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För </a:t>
            </a:r>
            <a:r>
              <a:rPr lang="en-US" b="1" dirty="0" err="1"/>
              <a:t>att</a:t>
            </a:r>
            <a:r>
              <a:rPr lang="en-US" b="1" dirty="0"/>
              <a:t> </a:t>
            </a:r>
            <a:r>
              <a:rPr lang="en-US" b="1" dirty="0" err="1"/>
              <a:t>komma</a:t>
            </a:r>
            <a:r>
              <a:rPr lang="en-US" b="1" dirty="0"/>
              <a:t> </a:t>
            </a:r>
            <a:r>
              <a:rPr lang="en-US" b="1" dirty="0" err="1"/>
              <a:t>förbered</a:t>
            </a:r>
            <a:r>
              <a:rPr lang="en-US" b="1" dirty="0"/>
              <a:t> till </a:t>
            </a:r>
            <a:r>
              <a:rPr lang="en-US" b="1" dirty="0" err="1"/>
              <a:t>utbildningsdagen</a:t>
            </a:r>
            <a:r>
              <a:rPr lang="en-US" b="1" dirty="0"/>
              <a:t> </a:t>
            </a:r>
            <a:r>
              <a:rPr lang="en-US" b="1" dirty="0" err="1"/>
              <a:t>önskar</a:t>
            </a:r>
            <a:r>
              <a:rPr lang="en-US" b="1" dirty="0"/>
              <a:t> vi </a:t>
            </a:r>
            <a:r>
              <a:rPr lang="en-US" b="1" dirty="0" err="1"/>
              <a:t>att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 </a:t>
            </a:r>
            <a:r>
              <a:rPr lang="en-US" b="1" dirty="0" err="1"/>
              <a:t>tittar</a:t>
            </a:r>
            <a:r>
              <a:rPr lang="en-US" b="1" dirty="0"/>
              <a:t>/</a:t>
            </a:r>
            <a:r>
              <a:rPr lang="en-US" b="1" dirty="0" err="1"/>
              <a:t>läser</a:t>
            </a:r>
            <a:r>
              <a:rPr lang="en-US" b="1" dirty="0"/>
              <a:t> </a:t>
            </a:r>
            <a:r>
              <a:rPr lang="en-US" b="1" dirty="0" err="1"/>
              <a:t>igenom</a:t>
            </a:r>
            <a:r>
              <a:rPr lang="en-US" b="1" dirty="0"/>
              <a:t> </a:t>
            </a:r>
            <a:r>
              <a:rPr lang="en-US" b="1" dirty="0" err="1"/>
              <a:t>följande</a:t>
            </a:r>
            <a:r>
              <a:rPr lang="en-US" b="1" dirty="0"/>
              <a:t>:</a:t>
            </a:r>
          </a:p>
          <a:p>
            <a:pPr lvl="0">
              <a:spcBef>
                <a:spcPts val="200"/>
              </a:spcBef>
              <a:spcAft>
                <a:spcPts val="400"/>
              </a:spcAft>
            </a:pPr>
            <a:r>
              <a:rPr lang="en-US" sz="1200" dirty="0" err="1">
                <a:latin typeface="Montserrat"/>
              </a:rPr>
              <a:t>Webbinariet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från</a:t>
            </a:r>
            <a:r>
              <a:rPr lang="en-US" sz="1200" dirty="0">
                <a:latin typeface="Montserrat"/>
              </a:rPr>
              <a:t> Stockholm Resilience Center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>
                <a:latin typeface="Montserrat"/>
              </a:rPr>
              <a:t>ICC Framework for Responsible Environmental Marketing Communications 2025 edition: </a:t>
            </a:r>
            <a:r>
              <a:rPr lang="en-US" sz="1200" dirty="0">
                <a:latin typeface="Montserrat"/>
                <a:hlinkClick r:id="rId2"/>
              </a:rPr>
              <a:t>https://iccwbo.org/wp-content/uploads/sites/3/2021/11/2025_ICC-Environmental-Framework.pdf</a:t>
            </a:r>
            <a:endParaRPr lang="en-US" sz="1200" dirty="0">
              <a:latin typeface="Montserrat"/>
            </a:endParaRP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 err="1">
                <a:latin typeface="Montserrat"/>
              </a:rPr>
              <a:t>Hållbarhetskommunikation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i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förändring</a:t>
            </a:r>
            <a:r>
              <a:rPr lang="en-US" sz="1200" dirty="0">
                <a:latin typeface="Montserrat"/>
              </a:rPr>
              <a:t> (rapport </a:t>
            </a:r>
            <a:r>
              <a:rPr lang="en-US" sz="1200" dirty="0" err="1">
                <a:latin typeface="Montserrat"/>
              </a:rPr>
              <a:t>från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CommToAct</a:t>
            </a:r>
            <a:r>
              <a:rPr lang="en-US" sz="1200" dirty="0">
                <a:latin typeface="Montserrat"/>
              </a:rPr>
              <a:t>): </a:t>
            </a:r>
            <a:r>
              <a:rPr lang="sv-SE" sz="1200" dirty="0">
                <a:hlinkClick r:id="rId3"/>
              </a:rPr>
              <a:t>PowerPoint-presentation</a:t>
            </a:r>
            <a:endParaRPr lang="en-US" sz="1200" dirty="0">
              <a:latin typeface="Montserrat"/>
            </a:endParaRP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 err="1">
                <a:solidFill>
                  <a:srgbClr val="1E1E1E"/>
                </a:solidFill>
                <a:latin typeface="Montserrat"/>
              </a:rPr>
              <a:t>Översiktslista</a:t>
            </a:r>
            <a:r>
              <a:rPr lang="en-US" sz="1200" dirty="0">
                <a:solidFill>
                  <a:srgbClr val="1E1E1E"/>
                </a:solidFill>
                <a:latin typeface="Montserrat"/>
              </a:rPr>
              <a:t> – Regler, </a:t>
            </a:r>
            <a:r>
              <a:rPr lang="en-US" sz="1200" dirty="0" err="1">
                <a:solidFill>
                  <a:srgbClr val="1E1E1E"/>
                </a:solidFill>
                <a:latin typeface="Montserrat"/>
              </a:rPr>
              <a:t>vägledning</a:t>
            </a:r>
            <a:r>
              <a:rPr lang="en-US" sz="1200" dirty="0">
                <a:solidFill>
                  <a:srgbClr val="1E1E1E"/>
                </a:solidFill>
                <a:latin typeface="Montserrat"/>
              </a:rPr>
              <a:t>: </a:t>
            </a:r>
            <a:r>
              <a:rPr lang="en-US" sz="1200" dirty="0" err="1">
                <a:solidFill>
                  <a:srgbClr val="022E45"/>
                </a:solidFill>
                <a:latin typeface="Montserrat"/>
                <a:hlinkClick r:id="rId4"/>
              </a:rPr>
              <a:t>Översiktslista</a:t>
            </a:r>
            <a:r>
              <a:rPr lang="en-US" sz="1200" dirty="0">
                <a:latin typeface="Montserrat"/>
                <a:hlinkClick r:id="rId4"/>
              </a:rPr>
              <a:t> – </a:t>
            </a:r>
            <a:r>
              <a:rPr lang="en-US" sz="1200" dirty="0" err="1">
                <a:latin typeface="Montserrat"/>
                <a:hlinkClick r:id="rId4"/>
              </a:rPr>
              <a:t>CommToAct</a:t>
            </a:r>
            <a:endParaRPr lang="en-US" sz="1200" dirty="0">
              <a:latin typeface="Montserrat"/>
            </a:endParaRP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 err="1">
                <a:latin typeface="Montserrat"/>
              </a:rPr>
              <a:t>Målgruppsarenan</a:t>
            </a:r>
            <a:r>
              <a:rPr lang="en-US" sz="1200" dirty="0">
                <a:latin typeface="Montserrat"/>
              </a:rPr>
              <a:t> (</a:t>
            </a:r>
            <a:r>
              <a:rPr lang="en-US" sz="1200" dirty="0" err="1">
                <a:latin typeface="Montserrat"/>
              </a:rPr>
              <a:t>olika</a:t>
            </a:r>
            <a:r>
              <a:rPr lang="en-US" sz="1200" dirty="0">
                <a:latin typeface="Montserrat"/>
              </a:rPr>
              <a:t> </a:t>
            </a:r>
            <a:r>
              <a:rPr lang="en-US" sz="1200" dirty="0" err="1">
                <a:latin typeface="Montserrat"/>
              </a:rPr>
              <a:t>målgrupper</a:t>
            </a:r>
            <a:r>
              <a:rPr lang="en-US" sz="1200" dirty="0">
                <a:latin typeface="Montserrat"/>
              </a:rPr>
              <a:t> för </a:t>
            </a:r>
            <a:r>
              <a:rPr lang="en-US" sz="1200" dirty="0" err="1">
                <a:latin typeface="Montserrat"/>
              </a:rPr>
              <a:t>hållbarhetsbudskap</a:t>
            </a:r>
            <a:r>
              <a:rPr lang="en-US" sz="1200" dirty="0">
                <a:latin typeface="Montserrat"/>
              </a:rPr>
              <a:t>): </a:t>
            </a:r>
            <a:r>
              <a:rPr lang="sv-SE" sz="1200" dirty="0">
                <a:latin typeface="Montserrat"/>
                <a:hlinkClick r:id="rId5"/>
              </a:rPr>
              <a:t>Målgruppsarenan - ett material om Hållbara livsstilar | KTH</a:t>
            </a:r>
            <a:endParaRPr lang="en-US" sz="1200" dirty="0">
              <a:latin typeface="Montserrat"/>
            </a:endParaRP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sz="1200" dirty="0">
                <a:latin typeface="Montserrat"/>
              </a:rPr>
              <a:t>Eurobarometer (</a:t>
            </a:r>
            <a:r>
              <a:rPr lang="en-US" sz="1200" dirty="0" err="1">
                <a:latin typeface="Montserrat"/>
              </a:rPr>
              <a:t>medborgarundersökning</a:t>
            </a:r>
            <a:r>
              <a:rPr lang="en-US" sz="1200" dirty="0">
                <a:latin typeface="Montserrat"/>
              </a:rPr>
              <a:t>) om </a:t>
            </a:r>
            <a:r>
              <a:rPr lang="en-US" sz="1200" dirty="0" err="1">
                <a:latin typeface="Montserrat"/>
              </a:rPr>
              <a:t>klimat</a:t>
            </a:r>
            <a:r>
              <a:rPr lang="en-US" sz="1200" dirty="0">
                <a:latin typeface="Montserrat"/>
              </a:rPr>
              <a:t>: </a:t>
            </a:r>
            <a:r>
              <a:rPr lang="en-US" sz="1200" dirty="0">
                <a:latin typeface="Montserrat"/>
                <a:hlinkClick r:id="rId6"/>
              </a:rPr>
              <a:t>Climate change - </a:t>
            </a:r>
            <a:r>
              <a:rPr lang="en-US" sz="1200" dirty="0" err="1">
                <a:latin typeface="Montserrat"/>
                <a:hlinkClick r:id="rId6"/>
              </a:rPr>
              <a:t>juni</a:t>
            </a:r>
            <a:r>
              <a:rPr lang="en-US" sz="1200" dirty="0">
                <a:latin typeface="Montserrat"/>
                <a:hlinkClick r:id="rId6"/>
              </a:rPr>
              <a:t> 2025 - - Eurobarometer survey</a:t>
            </a:r>
            <a:endParaRPr lang="en-US" sz="1200" dirty="0">
              <a:latin typeface="Montserra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1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7DF43E-2894-1CF5-B39D-FF2F49C05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Tack på förhand!</a:t>
            </a:r>
            <a:br>
              <a:rPr lang="sv-SE" dirty="0"/>
            </a:br>
            <a:r>
              <a:rPr lang="sv-SE" dirty="0"/>
              <a:t>Vi ses!</a:t>
            </a:r>
            <a:endParaRPr lang="en-US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AAAE8B-2872-BCE1-4C6E-B61A7D795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Frågor? Kontakta elin.engkvist@2050.se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018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2050">
      <a:dk1>
        <a:srgbClr val="022E45"/>
      </a:dk1>
      <a:lt1>
        <a:srgbClr val="FFFFFF"/>
      </a:lt1>
      <a:dk2>
        <a:srgbClr val="022E45"/>
      </a:dk2>
      <a:lt2>
        <a:srgbClr val="C4C1A7"/>
      </a:lt2>
      <a:accent1>
        <a:srgbClr val="E94D1A"/>
      </a:accent1>
      <a:accent2>
        <a:srgbClr val="022E45"/>
      </a:accent2>
      <a:accent3>
        <a:srgbClr val="7B3348"/>
      </a:accent3>
      <a:accent4>
        <a:srgbClr val="288A98"/>
      </a:accent4>
      <a:accent5>
        <a:srgbClr val="B2B835"/>
      </a:accent5>
      <a:accent6>
        <a:srgbClr val="C4C1A7"/>
      </a:accent6>
      <a:hlink>
        <a:srgbClr val="E94E1B"/>
      </a:hlink>
      <a:folHlink>
        <a:srgbClr val="022E45"/>
      </a:folHlink>
    </a:clrScheme>
    <a:fontScheme name="2050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D52CC18-311C-46D3-8E26-6187BE93823A}" vid="{FE89A3BB-09A4-4788-8538-F6DA7BA519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60211EDFE0CC4685A9A7A2BB80A9C5" ma:contentTypeVersion="8" ma:contentTypeDescription="Skapa ett nytt dokument." ma:contentTypeScope="" ma:versionID="a904008efccd2d865a7e2a31b4064f5a">
  <xsd:schema xmlns:xsd="http://www.w3.org/2001/XMLSchema" xmlns:xs="http://www.w3.org/2001/XMLSchema" xmlns:p="http://schemas.microsoft.com/office/2006/metadata/properties" xmlns:ns2="1907c903-b00f-4c83-9e2b-ee9fd63a6008" targetNamespace="http://schemas.microsoft.com/office/2006/metadata/properties" ma:root="true" ma:fieldsID="81aea77037031be656031dcf912d429b" ns2:_="">
    <xsd:import namespace="1907c903-b00f-4c83-9e2b-ee9fd63a6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7c903-b00f-4c83-9e2b-ee9fd63a6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F02268-0462-4F5A-906D-0C9DA8B65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07c903-b00f-4c83-9e2b-ee9fd63a6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271D37-0DF7-42D2-91AB-2BC1344BD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A07679-0D6E-4FF1-AEE3-25D36C1FEE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318</Words>
  <Application>Microsoft Office PowerPoint</Application>
  <PresentationFormat>Bredbild</PresentationFormat>
  <Paragraphs>28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Aptos</vt:lpstr>
      <vt:lpstr>Arial</vt:lpstr>
      <vt:lpstr>Montserrat</vt:lpstr>
      <vt:lpstr>Red Hat Text</vt:lpstr>
      <vt:lpstr>Wingdings</vt:lpstr>
      <vt:lpstr>1_Office-tema</vt:lpstr>
      <vt:lpstr>PowerPoint-presentation</vt:lpstr>
      <vt:lpstr>PowerPoint-presentation</vt:lpstr>
      <vt:lpstr>INLÄSNINGSUPPGIFT </vt:lpstr>
      <vt:lpstr>Tack på förhand! Vi ses!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 Engkvist</dc:creator>
  <cp:lastModifiedBy>Maria Lavonius</cp:lastModifiedBy>
  <cp:revision>40</cp:revision>
  <dcterms:created xsi:type="dcterms:W3CDTF">2026-03-10T10:19:49Z</dcterms:created>
  <dcterms:modified xsi:type="dcterms:W3CDTF">2026-04-24T07:00:11Z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0x0101008B60211EDFE0CC4685A9A7A2BB80A9C5</vt:lpwstr>
  </property>
</Properties>
</file>