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147476125" r:id="rId5"/>
    <p:sldId id="2147476150" r:id="rId6"/>
    <p:sldId id="21474780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D86E2-F6D5-164A-0D19-C194D94C61F5}" v="49" dt="2026-03-30T11:15:06.306"/>
    <p1510:client id="{9DC1B795-2345-480A-97AD-322AF0E89C7D}" v="12" dt="2026-03-30T14:05:38.805"/>
    <p1510:client id="{AD7B406B-DCF1-11B2-882F-728504BAAF48}" v="5" dt="2026-03-30T11:21:10.384"/>
    <p1510:client id="{B0FCA094-5E35-916D-28F5-4FE022F9E2D4}" v="4" dt="2026-03-30T11:22:31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1A68-4B1F-46AE-ABA3-2A2D05640085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0260-B802-4AF6-9273-40DC7FE9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8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554BA-0B96-4444-820F-C1A231F309C6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8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Webbinariet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(det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förinspelade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Läs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artikel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Great Acceleration &amp; Planetary Boundaries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Läs sammanfattning av UN SDGs och CSRD/ESRS</a:t>
            </a:r>
          </a:p>
          <a:p>
            <a:pPr lvl="0"/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Skriv ner dina reflektioner: Vad överraskade dig? Vad är mest relevant för din roll? Vad innebär rättvis omställning?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30260-B802-4AF6-9273-40DC7FE93C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4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No Subtitle [Dark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E38B9-BB83-4B91-88F6-BCF4EA829EF1}"/>
              </a:ext>
            </a:extLst>
          </p:cNvPr>
          <p:cNvSpPr/>
          <p:nvPr userDrawn="1"/>
        </p:nvSpPr>
        <p:spPr>
          <a:xfrm>
            <a:off x="263525" y="260350"/>
            <a:ext cx="11664950" cy="633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E897DF-97C7-4DC9-A222-711110E692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989000"/>
            <a:ext cx="9359900" cy="28800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6400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005FAB6-A471-4E25-A238-726D86EDF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269000"/>
            <a:ext cx="9359900" cy="21600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E94E1B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title</a:t>
            </a:r>
            <a:endParaRPr lang="en-SE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16AD78A-7231-4A26-A37B-9BF73A122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411" y="3618000"/>
            <a:ext cx="9359494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6827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A55EA-250E-4C46-AB66-AA36D3A522BD}"/>
              </a:ext>
            </a:extLst>
          </p:cNvPr>
          <p:cNvSpPr/>
          <p:nvPr userDrawn="1"/>
        </p:nvSpPr>
        <p:spPr>
          <a:xfrm flipV="1">
            <a:off x="266400" y="260348"/>
            <a:ext cx="3874697" cy="5197176"/>
          </a:xfrm>
          <a:prstGeom prst="round2Same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5FA65B-2F73-4AA6-92DE-E98FF8F21996}"/>
              </a:ext>
            </a:extLst>
          </p:cNvPr>
          <p:cNvSpPr/>
          <p:nvPr userDrawn="1"/>
        </p:nvSpPr>
        <p:spPr>
          <a:xfrm>
            <a:off x="8040475" y="260348"/>
            <a:ext cx="3888000" cy="6337299"/>
          </a:xfrm>
          <a:prstGeom prst="rect">
            <a:avLst/>
          </a:prstGeom>
          <a:solidFill>
            <a:srgbClr val="E94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882562E-EA79-AFEE-E251-937EDADC553D}"/>
              </a:ext>
            </a:extLst>
          </p:cNvPr>
          <p:cNvSpPr/>
          <p:nvPr userDrawn="1"/>
        </p:nvSpPr>
        <p:spPr>
          <a:xfrm>
            <a:off x="263527" y="260350"/>
            <a:ext cx="0" cy="6337300"/>
          </a:xfrm>
          <a:prstGeom prst="rect">
            <a:avLst/>
          </a:prstGeom>
          <a:solidFill>
            <a:srgbClr val="E94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Platshållare för innehåll 13">
            <a:extLst>
              <a:ext uri="{FF2B5EF4-FFF2-40B4-BE49-F238E27FC236}">
                <a16:creationId xmlns:a16="http://schemas.microsoft.com/office/drawing/2014/main" id="{9117A23E-7547-1633-61A9-25A0AB43A8DE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274432" y="260349"/>
            <a:ext cx="3877091" cy="3168651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0" name="Platshållare för innehåll 13">
            <a:extLst>
              <a:ext uri="{FF2B5EF4-FFF2-40B4-BE49-F238E27FC236}">
                <a16:creationId xmlns:a16="http://schemas.microsoft.com/office/drawing/2014/main" id="{2B506D59-6A72-6007-9189-AEEB71B93504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8040475" y="260349"/>
            <a:ext cx="3886986" cy="3168652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6" name="Platshållare för innehåll 13">
            <a:extLst>
              <a:ext uri="{FF2B5EF4-FFF2-40B4-BE49-F238E27FC236}">
                <a16:creationId xmlns:a16="http://schemas.microsoft.com/office/drawing/2014/main" id="{EB1DB8DB-6E51-B0EE-BC61-A28A6F0F6131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4152001" y="260344"/>
            <a:ext cx="3886986" cy="3168656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022E45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022E45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8" name="Platshållare för innehåll 13">
            <a:extLst>
              <a:ext uri="{FF2B5EF4-FFF2-40B4-BE49-F238E27FC236}">
                <a16:creationId xmlns:a16="http://schemas.microsoft.com/office/drawing/2014/main" id="{DCAD4523-07B2-314A-3A31-19A7081566DC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276827" y="3441856"/>
            <a:ext cx="3874698" cy="3168651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19" name="Platshållare för innehåll 13">
            <a:extLst>
              <a:ext uri="{FF2B5EF4-FFF2-40B4-BE49-F238E27FC236}">
                <a16:creationId xmlns:a16="http://schemas.microsoft.com/office/drawing/2014/main" id="{F865DF18-FBD5-3231-3FCE-86F037AFB473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040475" y="3441856"/>
            <a:ext cx="3888000" cy="3168652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20" name="Platshållare för innehåll 13">
            <a:extLst>
              <a:ext uri="{FF2B5EF4-FFF2-40B4-BE49-F238E27FC236}">
                <a16:creationId xmlns:a16="http://schemas.microsoft.com/office/drawing/2014/main" id="{03C3C652-912A-79B5-0A8B-642895FD0D1A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4152001" y="3441851"/>
            <a:ext cx="3886986" cy="3168656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022E45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022E45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755F31A-1936-9FEA-9D83-563DD8FF9497}"/>
              </a:ext>
            </a:extLst>
          </p:cNvPr>
          <p:cNvSpPr/>
          <p:nvPr userDrawn="1"/>
        </p:nvSpPr>
        <p:spPr>
          <a:xfrm>
            <a:off x="266400" y="4548408"/>
            <a:ext cx="856452" cy="909116"/>
          </a:xfrm>
          <a:prstGeom prst="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65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874B8-69D0-4ADD-98F2-578DB6E68F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63525" y="260350"/>
            <a:ext cx="11664950" cy="63373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to add photo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5952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413B1418-F07B-4D19-8993-39ECD187B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50" y="990991"/>
            <a:ext cx="9359900" cy="1159514"/>
          </a:xfrm>
        </p:spPr>
        <p:txBody>
          <a:bodyPr anchor="t" anchorCtr="0"/>
          <a:lstStyle>
            <a:lvl1pPr algn="l">
              <a:defRPr lang="en-SE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Rubrik</a:t>
            </a:r>
            <a:endParaRPr lang="en-SE"/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EA0F6911-1139-3D17-A617-BAD02093F83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16051" y="2382342"/>
            <a:ext cx="9359899" cy="393565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66165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B06A39-D8F6-290A-508C-8327BCD1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20CF48-1399-F178-689A-236D8182D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CD1A19-E20D-9D68-2E50-229C2BF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AA8CEC-6171-B64B-30EC-D63C02D3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92AD3D-C747-522D-A164-CD39EAEF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C642-4678-8246-86E6-727E1BBD6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3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D0F973-DC5A-3550-85E7-EAD0844C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FA1945-DD02-550E-D477-DD2C797D2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E8E8E7C-E57D-6F49-95C1-700DBD02E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712DED-F9EB-72AC-B4A5-1F1F39AF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7C4-FBB2-8347-8C41-8787B4161576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C66DBC-E77E-65F2-32D3-8E5BCB35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1858C4-240C-91D7-CEE8-34424A53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1D6-42BE-8E41-A8F4-F2882381B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078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7C4D6DEF-AC0C-1018-6CE5-6048BEABB00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11425" y="1007204"/>
            <a:ext cx="9359899" cy="4703422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24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 and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874B8-69D0-4ADD-98F2-578DB6E68F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63525" y="260350"/>
            <a:ext cx="3695875" cy="63373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Aft>
                <a:spcPts val="0"/>
              </a:spcAft>
              <a:buNone/>
              <a:defRPr sz="18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to add photo</a:t>
            </a:r>
            <a:endParaRPr lang="en-SE"/>
          </a:p>
        </p:txBody>
      </p:sp>
      <p:sp>
        <p:nvSpPr>
          <p:cNvPr id="26" name="Platshållare för innehåll 14">
            <a:extLst>
              <a:ext uri="{FF2B5EF4-FFF2-40B4-BE49-F238E27FC236}">
                <a16:creationId xmlns:a16="http://schemas.microsoft.com/office/drawing/2014/main" id="{187AA541-1DAF-1044-A1E9-64D7015E47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959401" y="2382342"/>
            <a:ext cx="7969072" cy="393565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7" name="Rubrik 24">
            <a:extLst>
              <a:ext uri="{FF2B5EF4-FFF2-40B4-BE49-F238E27FC236}">
                <a16:creationId xmlns:a16="http://schemas.microsoft.com/office/drawing/2014/main" id="{9BDAFE14-0DDA-D65D-6C1D-5D36DE108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400" y="990991"/>
            <a:ext cx="7969072" cy="1159514"/>
          </a:xfrm>
        </p:spPr>
        <p:txBody>
          <a:bodyPr anchor="b" anchorCtr="0"/>
          <a:lstStyle>
            <a:lvl1pPr>
              <a:defRPr b="1" i="0">
                <a:latin typeface="Montserrat" pitchFamily="2" charset="77"/>
              </a:defRPr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87758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nal slide + Logo [Image]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0637DFE4-2123-DB9F-4ABC-3E6CAA4E75FD}"/>
              </a:ext>
            </a:extLst>
          </p:cNvPr>
          <p:cNvSpPr/>
          <p:nvPr/>
        </p:nvSpPr>
        <p:spPr>
          <a:xfrm>
            <a:off x="263525" y="260351"/>
            <a:ext cx="11664950" cy="6337298"/>
          </a:xfrm>
          <a:prstGeom prst="rect">
            <a:avLst/>
          </a:prstGeom>
          <a:solidFill>
            <a:srgbClr val="022E45">
              <a:alpha val="2998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Montserrat" pitchFamily="2" charset="77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AFB322FA-4D13-D6E0-89E6-BE37E2D4476E}"/>
              </a:ext>
            </a:extLst>
          </p:cNvPr>
          <p:cNvGrpSpPr/>
          <p:nvPr/>
        </p:nvGrpSpPr>
        <p:grpSpPr>
          <a:xfrm>
            <a:off x="0" y="0"/>
            <a:ext cx="12192002" cy="6858001"/>
            <a:chOff x="0" y="0"/>
            <a:chExt cx="12192002" cy="6858001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F7EC670-7F57-8656-6653-B542A708F045}"/>
                </a:ext>
              </a:extLst>
            </p:cNvPr>
            <p:cNvSpPr/>
            <p:nvPr/>
          </p:nvSpPr>
          <p:spPr>
            <a:xfrm>
              <a:off x="0" y="1"/>
              <a:ext cx="26352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Montserrat" pitchFamily="2" charset="77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C8A4DAF-68C8-4AEA-3180-398A8F5FA9C9}"/>
                </a:ext>
              </a:extLst>
            </p:cNvPr>
            <p:cNvSpPr/>
            <p:nvPr/>
          </p:nvSpPr>
          <p:spPr>
            <a:xfrm>
              <a:off x="11928474" y="0"/>
              <a:ext cx="26352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Montserrat" pitchFamily="2" charset="77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531DE63-C674-2457-851E-E06B82FF52CD}"/>
                </a:ext>
              </a:extLst>
            </p:cNvPr>
            <p:cNvSpPr/>
            <p:nvPr/>
          </p:nvSpPr>
          <p:spPr>
            <a:xfrm rot="16200000">
              <a:off x="6029668" y="-5901984"/>
              <a:ext cx="258308" cy="12066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Montserrat" pitchFamily="2" charset="77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80EF056-D1C1-622F-EE99-EDB82C2D80CE}"/>
                </a:ext>
              </a:extLst>
            </p:cNvPr>
            <p:cNvSpPr/>
            <p:nvPr/>
          </p:nvSpPr>
          <p:spPr>
            <a:xfrm rot="16200000">
              <a:off x="5965825" y="631825"/>
              <a:ext cx="260349" cy="121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Montserrat" pitchFamily="2" charset="77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9EB3F130-5235-6628-B603-B19152BC6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3104943"/>
            <a:ext cx="9359900" cy="628049"/>
          </a:xfrm>
        </p:spPr>
        <p:txBody>
          <a:bodyPr anchor="b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46CF8D-8C94-1558-52BA-871F9C71A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50" y="3924533"/>
            <a:ext cx="93599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SE"/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9B8F69A0-A284-90AD-721C-0294A56158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8916" y="1871826"/>
            <a:ext cx="2924450" cy="7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No Subtitle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FE897DF-97C7-4DC9-A222-711110E692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989000"/>
            <a:ext cx="9359900" cy="28800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E94E1B"/>
                </a:solidFill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4644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No Subtitle [Image]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5DEBE996-1DA1-92F3-8C5C-B14A9AAB92ED}"/>
              </a:ext>
            </a:extLst>
          </p:cNvPr>
          <p:cNvGrpSpPr/>
          <p:nvPr userDrawn="1"/>
        </p:nvGrpSpPr>
        <p:grpSpPr>
          <a:xfrm>
            <a:off x="0" y="0"/>
            <a:ext cx="12192002" cy="6858001"/>
            <a:chOff x="0" y="0"/>
            <a:chExt cx="12192002" cy="6858001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F7EC670-7F57-8656-6653-B542A708F045}"/>
                </a:ext>
              </a:extLst>
            </p:cNvPr>
            <p:cNvSpPr/>
            <p:nvPr userDrawn="1"/>
          </p:nvSpPr>
          <p:spPr>
            <a:xfrm>
              <a:off x="0" y="1"/>
              <a:ext cx="26352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C8A4DAF-68C8-4AEA-3180-398A8F5FA9C9}"/>
                </a:ext>
              </a:extLst>
            </p:cNvPr>
            <p:cNvSpPr/>
            <p:nvPr userDrawn="1"/>
          </p:nvSpPr>
          <p:spPr>
            <a:xfrm>
              <a:off x="11928474" y="0"/>
              <a:ext cx="26352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531DE63-C674-2457-851E-E06B82FF52CD}"/>
                </a:ext>
              </a:extLst>
            </p:cNvPr>
            <p:cNvSpPr/>
            <p:nvPr userDrawn="1"/>
          </p:nvSpPr>
          <p:spPr>
            <a:xfrm rot="16200000">
              <a:off x="6029668" y="-5901984"/>
              <a:ext cx="258308" cy="12066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80EF056-D1C1-622F-EE99-EDB82C2D80CE}"/>
                </a:ext>
              </a:extLst>
            </p:cNvPr>
            <p:cNvSpPr/>
            <p:nvPr userDrawn="1"/>
          </p:nvSpPr>
          <p:spPr>
            <a:xfrm rot="16200000">
              <a:off x="5965825" y="631825"/>
              <a:ext cx="260349" cy="121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67DD9E5-6E36-D6E3-D33D-3BC942D8FDEC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2296768" y="1838848"/>
            <a:ext cx="7598465" cy="3206758"/>
          </a:xfrm>
          <a:solidFill>
            <a:srgbClr val="FFFFFF">
              <a:alpha val="70000"/>
            </a:srgbClr>
          </a:solidFill>
        </p:spPr>
        <p:txBody>
          <a:bodyPr wrap="square" lIns="396000" tIns="396000" rIns="396000" bIns="396000" anchor="ctr">
            <a:normAutofit/>
          </a:bodyPr>
          <a:lstStyle>
            <a:lvl1pPr algn="ctr">
              <a:defRPr sz="3200">
                <a:solidFill>
                  <a:srgbClr val="022E45"/>
                </a:solidFill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FE5EB02-C006-0BB3-4573-842C9C36E096}"/>
              </a:ext>
            </a:extLst>
          </p:cNvPr>
          <p:cNvGrpSpPr/>
          <p:nvPr userDrawn="1"/>
        </p:nvGrpSpPr>
        <p:grpSpPr>
          <a:xfrm>
            <a:off x="-4751186" y="1084218"/>
            <a:ext cx="3599186" cy="4513593"/>
            <a:chOff x="-4751186" y="1084218"/>
            <a:chExt cx="3599186" cy="4513593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6532BD1A-39C7-3954-73C1-2F73ED312660}"/>
                </a:ext>
              </a:extLst>
            </p:cNvPr>
            <p:cNvSpPr/>
            <p:nvPr userDrawn="1"/>
          </p:nvSpPr>
          <p:spPr>
            <a:xfrm>
              <a:off x="-4751186" y="3429000"/>
              <a:ext cx="3599186" cy="21688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  <p:sp>
          <p:nvSpPr>
            <p:cNvPr id="5" name="Rectangle: Rounded Corners 108">
              <a:extLst>
                <a:ext uri="{FF2B5EF4-FFF2-40B4-BE49-F238E27FC236}">
                  <a16:creationId xmlns:a16="http://schemas.microsoft.com/office/drawing/2014/main" id="{667FA092-5615-0860-3C20-D02AA4728CF8}"/>
                </a:ext>
              </a:extLst>
            </p:cNvPr>
            <p:cNvSpPr/>
            <p:nvPr userDrawn="1"/>
          </p:nvSpPr>
          <p:spPr>
            <a:xfrm>
              <a:off x="-4751186" y="1084218"/>
              <a:ext cx="3599185" cy="2344782"/>
            </a:xfrm>
            <a:prstGeom prst="rect">
              <a:avLst/>
            </a:prstGeom>
            <a:solidFill>
              <a:srgbClr val="022E45"/>
            </a:solidFill>
            <a:ln w="1270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marL="342900" indent="-342900">
                <a:buFont typeface="+mj-lt"/>
                <a:buAutoNum type="arabicPeriod"/>
              </a:pP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Högerklicka på bakgrundsbilden och klicka på </a:t>
              </a:r>
              <a:r>
                <a:rPr lang="sv-SE" sz="1400" b="1" u="sng">
                  <a:latin typeface="Montserrat" pitchFamily="2" charset="77"/>
                  <a:ea typeface="Roboto Light" panose="02000000000000000000" pitchFamily="2" charset="0"/>
                </a:rPr>
                <a:t>Formatera bakgrund…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Sidopanelen </a:t>
              </a:r>
              <a:r>
                <a:rPr lang="sv-SE" sz="1400" b="1" u="sng">
                  <a:latin typeface="Montserrat" pitchFamily="2" charset="77"/>
                  <a:ea typeface="Roboto Light" panose="02000000000000000000" pitchFamily="2" charset="0"/>
                </a:rPr>
                <a:t>Formatera bakgrund</a:t>
              </a: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 öppnas. Klicka på Bildkälla </a:t>
              </a:r>
              <a:r>
                <a:rPr lang="sv-SE" sz="1400">
                  <a:sym typeface="Wingdings" pitchFamily="2" charset="2"/>
                </a:rPr>
                <a:t></a:t>
              </a: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sv-SE" sz="1400" b="1" u="sng">
                  <a:latin typeface="Montserrat" pitchFamily="2" charset="77"/>
                  <a:ea typeface="Roboto Light" panose="02000000000000000000" pitchFamily="2" charset="0"/>
                </a:rPr>
                <a:t>Infoga</a:t>
              </a: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Välj en bild på din dator och klicka återigen på </a:t>
              </a:r>
              <a:r>
                <a:rPr lang="sv-SE" sz="1400" b="1" u="sng">
                  <a:latin typeface="Montserrat" pitchFamily="2" charset="77"/>
                  <a:ea typeface="Roboto Light" panose="02000000000000000000" pitchFamily="2" charset="0"/>
                </a:rPr>
                <a:t>Infoga</a:t>
              </a: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.</a:t>
              </a:r>
              <a:endParaRPr lang="sv-SE" sz="1000">
                <a:latin typeface="Montserrat" pitchFamily="2" charset="77"/>
                <a:ea typeface="Roboto Light" panose="02000000000000000000" pitchFamily="2" charset="0"/>
              </a:endParaRPr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7FFCF080-F64E-6421-92A3-26867D1747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45208" y="3618000"/>
              <a:ext cx="1589494" cy="1704052"/>
            </a:xfrm>
            <a:prstGeom prst="rect">
              <a:avLst/>
            </a:prstGeom>
          </p:spPr>
        </p:pic>
        <p:pic>
          <p:nvPicPr>
            <p:cNvPr id="9" name="Bildobjekt 8" descr="En bild som visar text&#10;&#10;Automatiskt genererad beskrivning">
              <a:extLst>
                <a:ext uri="{FF2B5EF4-FFF2-40B4-BE49-F238E27FC236}">
                  <a16:creationId xmlns:a16="http://schemas.microsoft.com/office/drawing/2014/main" id="{5568A710-0ACD-A44F-EA57-15B702DBF3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14454" y="3618000"/>
              <a:ext cx="1355084" cy="1704052"/>
            </a:xfrm>
            <a:prstGeom prst="rect">
              <a:avLst/>
            </a:prstGeom>
          </p:spPr>
        </p:pic>
        <p:sp>
          <p:nvSpPr>
            <p:cNvPr id="16" name="Title 20">
              <a:extLst>
                <a:ext uri="{FF2B5EF4-FFF2-40B4-BE49-F238E27FC236}">
                  <a16:creationId xmlns:a16="http://schemas.microsoft.com/office/drawing/2014/main" id="{4C267A10-9281-4AD9-2955-A65EBB104FC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4531506" y="5086486"/>
              <a:ext cx="255600" cy="255600"/>
            </a:xfrm>
            <a:prstGeom prst="homePlate">
              <a:avLst>
                <a:gd name="adj" fmla="val 30125"/>
              </a:avLst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27667"/>
                </a:prstClr>
              </a:outerShdw>
            </a:effectLst>
          </p:spPr>
          <p:txBody>
            <a:bodyPr vert="horz" lIns="72000" tIns="144000" rIns="108000" bIns="108000" rtlCol="0" anchor="ctr" anchorCtr="0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SE" sz="2800" b="1" kern="1200">
                  <a:solidFill>
                    <a:schemeClr val="tx1"/>
                  </a:solidFill>
                  <a:latin typeface="Red Hat Text" panose="02010303040201060303" pitchFamily="2" charset="0"/>
                  <a:ea typeface="Red Hat Text" panose="02010303040201060303" pitchFamily="2" charset="0"/>
                  <a:cs typeface="Red Hat Text" panose="02010303040201060303" pitchFamily="2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3600">
                  <a:solidFill>
                    <a:srgbClr val="E94E1B"/>
                  </a:solidFill>
                  <a:latin typeface="+mj-lt"/>
                </a:rPr>
                <a:t>1</a:t>
              </a:r>
            </a:p>
          </p:txBody>
        </p:sp>
        <p:sp>
          <p:nvSpPr>
            <p:cNvPr id="17" name="Title 20">
              <a:extLst>
                <a:ext uri="{FF2B5EF4-FFF2-40B4-BE49-F238E27FC236}">
                  <a16:creationId xmlns:a16="http://schemas.microsoft.com/office/drawing/2014/main" id="{19BE8178-E2ED-4DF7-382E-B999DADF658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011988" y="4729885"/>
              <a:ext cx="255600" cy="255600"/>
            </a:xfrm>
            <a:prstGeom prst="homePlate">
              <a:avLst>
                <a:gd name="adj" fmla="val 30125"/>
              </a:avLst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27667"/>
                </a:prstClr>
              </a:outerShdw>
            </a:effectLst>
          </p:spPr>
          <p:txBody>
            <a:bodyPr vert="horz" lIns="72000" tIns="144000" rIns="108000" bIns="108000" rtlCol="0" anchor="ctr" anchorCtr="0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SE" sz="2800" b="1" kern="1200">
                  <a:solidFill>
                    <a:schemeClr val="tx1"/>
                  </a:solidFill>
                  <a:latin typeface="Red Hat Text" panose="02010303040201060303" pitchFamily="2" charset="0"/>
                  <a:ea typeface="Red Hat Text" panose="02010303040201060303" pitchFamily="2" charset="0"/>
                  <a:cs typeface="Red Hat Text" panose="02010303040201060303" pitchFamily="2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3600">
                  <a:solidFill>
                    <a:srgbClr val="E94E1B"/>
                  </a:solidFill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44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No Subtitle [Image] [Dark]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5DEBE996-1DA1-92F3-8C5C-B14A9AAB92ED}"/>
              </a:ext>
            </a:extLst>
          </p:cNvPr>
          <p:cNvGrpSpPr/>
          <p:nvPr userDrawn="1"/>
        </p:nvGrpSpPr>
        <p:grpSpPr>
          <a:xfrm>
            <a:off x="0" y="0"/>
            <a:ext cx="12192002" cy="6858001"/>
            <a:chOff x="0" y="0"/>
            <a:chExt cx="12192002" cy="6858001"/>
          </a:xfrm>
          <a:solidFill>
            <a:srgbClr val="022E45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F7EC670-7F57-8656-6653-B542A708F045}"/>
                </a:ext>
              </a:extLst>
            </p:cNvPr>
            <p:cNvSpPr/>
            <p:nvPr userDrawn="1"/>
          </p:nvSpPr>
          <p:spPr>
            <a:xfrm>
              <a:off x="0" y="1"/>
              <a:ext cx="2635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C8A4DAF-68C8-4AEA-3180-398A8F5FA9C9}"/>
                </a:ext>
              </a:extLst>
            </p:cNvPr>
            <p:cNvSpPr/>
            <p:nvPr userDrawn="1"/>
          </p:nvSpPr>
          <p:spPr>
            <a:xfrm>
              <a:off x="11928474" y="0"/>
              <a:ext cx="2635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531DE63-C674-2457-851E-E06B82FF52CD}"/>
                </a:ext>
              </a:extLst>
            </p:cNvPr>
            <p:cNvSpPr/>
            <p:nvPr userDrawn="1"/>
          </p:nvSpPr>
          <p:spPr>
            <a:xfrm rot="16200000">
              <a:off x="6029668" y="-5901984"/>
              <a:ext cx="258308" cy="12066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80EF056-D1C1-622F-EE99-EDB82C2D80CE}"/>
                </a:ext>
              </a:extLst>
            </p:cNvPr>
            <p:cNvSpPr/>
            <p:nvPr userDrawn="1"/>
          </p:nvSpPr>
          <p:spPr>
            <a:xfrm rot="16200000">
              <a:off x="5965825" y="631825"/>
              <a:ext cx="260349" cy="121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67DD9E5-6E36-D6E3-D33D-3BC942D8FDEC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2296768" y="1838848"/>
            <a:ext cx="7598465" cy="3206758"/>
          </a:xfrm>
          <a:solidFill>
            <a:srgbClr val="FFFFFF">
              <a:alpha val="70000"/>
            </a:srgbClr>
          </a:solidFill>
        </p:spPr>
        <p:txBody>
          <a:bodyPr wrap="square" lIns="396000" tIns="396000" rIns="396000" bIns="396000" anchor="ctr">
            <a:normAutofit/>
          </a:bodyPr>
          <a:lstStyle>
            <a:lvl1pPr algn="ctr">
              <a:defRPr sz="3200">
                <a:solidFill>
                  <a:srgbClr val="022E45"/>
                </a:solidFill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333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761F0C69-DE0C-1738-1504-A668DC377C72}"/>
              </a:ext>
            </a:extLst>
          </p:cNvPr>
          <p:cNvSpPr/>
          <p:nvPr userDrawn="1"/>
        </p:nvSpPr>
        <p:spPr>
          <a:xfrm>
            <a:off x="263525" y="260350"/>
            <a:ext cx="11664950" cy="633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F70E3A-2402-40BD-ABE5-9F017D3C9603}"/>
              </a:ext>
            </a:extLst>
          </p:cNvPr>
          <p:cNvSpPr/>
          <p:nvPr userDrawn="1"/>
        </p:nvSpPr>
        <p:spPr>
          <a:xfrm>
            <a:off x="3594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E897DF-97C7-4DC9-A222-711110E692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269000"/>
            <a:ext cx="9359900" cy="21600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E94E1B"/>
                </a:solidFill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D1962BD-E74D-436A-BFAB-1ACCF57FE1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50" y="3618000"/>
            <a:ext cx="93599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SE"/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F3819A44-911F-D44D-E5C8-41E5DF75CF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84125" y="6243145"/>
            <a:ext cx="713889" cy="176124"/>
          </a:xfrm>
          <a:prstGeom prst="rect">
            <a:avLst/>
          </a:prstGeom>
        </p:spPr>
      </p:pic>
      <p:pic>
        <p:nvPicPr>
          <p:cNvPr id="8" name="Picture 2" descr="Hållbarhet - Sveriges Annonsörer">
            <a:extLst>
              <a:ext uri="{FF2B5EF4-FFF2-40B4-BE49-F238E27FC236}">
                <a16:creationId xmlns:a16="http://schemas.microsoft.com/office/drawing/2014/main" id="{E26FB54A-A395-B23D-2D92-7C2D496141A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2" b="22277"/>
          <a:stretch>
            <a:fillRect/>
          </a:stretch>
        </p:blipFill>
        <p:spPr bwMode="auto">
          <a:xfrm>
            <a:off x="371862" y="6229077"/>
            <a:ext cx="1261678" cy="32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2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A55EA-250E-4C46-AB66-AA36D3A522BD}"/>
              </a:ext>
            </a:extLst>
          </p:cNvPr>
          <p:cNvSpPr/>
          <p:nvPr userDrawn="1"/>
        </p:nvSpPr>
        <p:spPr>
          <a:xfrm flipV="1">
            <a:off x="266400" y="260348"/>
            <a:ext cx="3874697" cy="5197176"/>
          </a:xfrm>
          <a:prstGeom prst="round2Same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5FA65B-2F73-4AA6-92DE-E98FF8F21996}"/>
              </a:ext>
            </a:extLst>
          </p:cNvPr>
          <p:cNvSpPr/>
          <p:nvPr userDrawn="1"/>
        </p:nvSpPr>
        <p:spPr>
          <a:xfrm>
            <a:off x="8040475" y="273209"/>
            <a:ext cx="3888000" cy="6337299"/>
          </a:xfrm>
          <a:prstGeom prst="rect">
            <a:avLst/>
          </a:prstGeom>
          <a:solidFill>
            <a:srgbClr val="E94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882562E-EA79-AFEE-E251-937EDADC553D}"/>
              </a:ext>
            </a:extLst>
          </p:cNvPr>
          <p:cNvSpPr/>
          <p:nvPr userDrawn="1"/>
        </p:nvSpPr>
        <p:spPr>
          <a:xfrm>
            <a:off x="263527" y="260350"/>
            <a:ext cx="0" cy="6337300"/>
          </a:xfrm>
          <a:prstGeom prst="rect">
            <a:avLst/>
          </a:prstGeom>
          <a:solidFill>
            <a:srgbClr val="E94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Platshållare för innehåll 13">
            <a:extLst>
              <a:ext uri="{FF2B5EF4-FFF2-40B4-BE49-F238E27FC236}">
                <a16:creationId xmlns:a16="http://schemas.microsoft.com/office/drawing/2014/main" id="{9117A23E-7547-1633-61A9-25A0AB43A8DE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274432" y="260349"/>
            <a:ext cx="3877091" cy="3168651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0" name="Platshållare för innehåll 13">
            <a:extLst>
              <a:ext uri="{FF2B5EF4-FFF2-40B4-BE49-F238E27FC236}">
                <a16:creationId xmlns:a16="http://schemas.microsoft.com/office/drawing/2014/main" id="{2B506D59-6A72-6007-9189-AEEB71B93504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8040475" y="260349"/>
            <a:ext cx="3886986" cy="3168652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6" name="Platshållare för innehåll 13">
            <a:extLst>
              <a:ext uri="{FF2B5EF4-FFF2-40B4-BE49-F238E27FC236}">
                <a16:creationId xmlns:a16="http://schemas.microsoft.com/office/drawing/2014/main" id="{EB1DB8DB-6E51-B0EE-BC61-A28A6F0F6131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4152001" y="260344"/>
            <a:ext cx="3886986" cy="3168656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022E45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022E45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8" name="Platshållare för innehåll 13">
            <a:extLst>
              <a:ext uri="{FF2B5EF4-FFF2-40B4-BE49-F238E27FC236}">
                <a16:creationId xmlns:a16="http://schemas.microsoft.com/office/drawing/2014/main" id="{DCAD4523-07B2-314A-3A31-19A7081566DC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276827" y="3441856"/>
            <a:ext cx="3874698" cy="3168651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19" name="Platshållare för innehåll 13">
            <a:extLst>
              <a:ext uri="{FF2B5EF4-FFF2-40B4-BE49-F238E27FC236}">
                <a16:creationId xmlns:a16="http://schemas.microsoft.com/office/drawing/2014/main" id="{F865DF18-FBD5-3231-3FCE-86F037AFB473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040475" y="3441856"/>
            <a:ext cx="3888000" cy="3168652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20" name="Platshållare för innehåll 13">
            <a:extLst>
              <a:ext uri="{FF2B5EF4-FFF2-40B4-BE49-F238E27FC236}">
                <a16:creationId xmlns:a16="http://schemas.microsoft.com/office/drawing/2014/main" id="{03C3C652-912A-79B5-0A8B-642895FD0D1A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4152001" y="3441851"/>
            <a:ext cx="3886986" cy="3168656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022E45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022E45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755F31A-1936-9FEA-9D83-563DD8FF9497}"/>
              </a:ext>
            </a:extLst>
          </p:cNvPr>
          <p:cNvSpPr/>
          <p:nvPr userDrawn="1"/>
        </p:nvSpPr>
        <p:spPr>
          <a:xfrm>
            <a:off x="266400" y="4548408"/>
            <a:ext cx="856452" cy="909116"/>
          </a:xfrm>
          <a:prstGeom prst="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Graphic 2">
            <a:extLst>
              <a:ext uri="{FF2B5EF4-FFF2-40B4-BE49-F238E27FC236}">
                <a16:creationId xmlns:a16="http://schemas.microsoft.com/office/drawing/2014/main" id="{54DDA6F8-7E18-D9BA-0C61-656E600C3C5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2904" y="6243364"/>
            <a:ext cx="712323" cy="1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0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36FEC7-E660-4117-BFBE-904D8040F484}"/>
              </a:ext>
            </a:extLst>
          </p:cNvPr>
          <p:cNvSpPr/>
          <p:nvPr userDrawn="1"/>
        </p:nvSpPr>
        <p:spPr>
          <a:xfrm flipV="1">
            <a:off x="263525" y="260350"/>
            <a:ext cx="2916238" cy="3168650"/>
          </a:xfrm>
          <a:prstGeom prst="round2SameRect">
            <a:avLst/>
          </a:prstGeom>
          <a:solidFill>
            <a:srgbClr val="E94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2A76A-033F-4589-A07D-087A15681C2A}"/>
              </a:ext>
            </a:extLst>
          </p:cNvPr>
          <p:cNvSpPr/>
          <p:nvPr userDrawn="1"/>
        </p:nvSpPr>
        <p:spPr>
          <a:xfrm>
            <a:off x="3179763" y="3428998"/>
            <a:ext cx="2912637" cy="3168650"/>
          </a:xfrm>
          <a:prstGeom prst="round2Same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3D77B6-4485-4C0D-95F8-2673F47DF9B5}"/>
              </a:ext>
            </a:extLst>
          </p:cNvPr>
          <p:cNvSpPr/>
          <p:nvPr userDrawn="1"/>
        </p:nvSpPr>
        <p:spPr>
          <a:xfrm flipV="1">
            <a:off x="6092400" y="260350"/>
            <a:ext cx="2919838" cy="3168648"/>
          </a:xfrm>
          <a:prstGeom prst="round2Same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9394A7-682D-4F35-8A10-23D760F780C0}"/>
              </a:ext>
            </a:extLst>
          </p:cNvPr>
          <p:cNvSpPr/>
          <p:nvPr userDrawn="1"/>
        </p:nvSpPr>
        <p:spPr>
          <a:xfrm>
            <a:off x="9012237" y="3428997"/>
            <a:ext cx="2976563" cy="3257553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E30B7D4-43BD-D4E3-4A9F-9F7B4E4DDC2D}"/>
              </a:ext>
            </a:extLst>
          </p:cNvPr>
          <p:cNvSpPr/>
          <p:nvPr userDrawn="1"/>
        </p:nvSpPr>
        <p:spPr>
          <a:xfrm>
            <a:off x="263525" y="2329314"/>
            <a:ext cx="1382395" cy="1099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E50B12F-DE4D-9BB1-C05E-D6901792EA56}"/>
              </a:ext>
            </a:extLst>
          </p:cNvPr>
          <p:cNvSpPr/>
          <p:nvPr userDrawn="1"/>
        </p:nvSpPr>
        <p:spPr>
          <a:xfrm>
            <a:off x="10732168" y="3428996"/>
            <a:ext cx="1357163" cy="623240"/>
          </a:xfrm>
          <a:prstGeom prst="rect">
            <a:avLst/>
          </a:prstGeom>
          <a:solidFill>
            <a:srgbClr val="022E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FAB771-59BA-0357-7206-0A7E8F19AB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84125" y="6243145"/>
            <a:ext cx="713889" cy="1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[Dark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8AA522-0A66-466E-88F5-B16C9EA3CBEA}"/>
              </a:ext>
            </a:extLst>
          </p:cNvPr>
          <p:cNvSpPr/>
          <p:nvPr userDrawn="1"/>
        </p:nvSpPr>
        <p:spPr>
          <a:xfrm>
            <a:off x="263525" y="260350"/>
            <a:ext cx="11664950" cy="633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4552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17E52C-B290-4863-9ED9-7FF71AC8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9896" y="2859421"/>
            <a:ext cx="420269" cy="30858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E94E1B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9144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3716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18288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00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E356E71-C4F0-49CE-B9FB-64207FA198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2836" y="2859421"/>
            <a:ext cx="5487088" cy="308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the name of the section</a:t>
            </a:r>
            <a:endParaRPr lang="en-SE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726CDE12-54DA-4257-978D-F2E3BD6DF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896" y="3442322"/>
            <a:ext cx="420269" cy="30858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E94E1B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9144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3716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18288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00</a:t>
            </a:r>
            <a:endParaRPr lang="en-SE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7B9417D4-BCB5-4BDD-98AA-7EA7C0BAF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2836" y="3442322"/>
            <a:ext cx="5487088" cy="308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the name of the section</a:t>
            </a:r>
            <a:endParaRPr lang="en-SE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92BE20DD-12C0-4D94-B47A-95A8C6435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9896" y="4025223"/>
            <a:ext cx="420269" cy="30858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E94E1B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9144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3716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18288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00</a:t>
            </a:r>
            <a:endParaRPr lang="en-SE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471F9C84-7062-4895-B77D-52F9446119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62836" y="4025223"/>
            <a:ext cx="5487088" cy="308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the name of the section</a:t>
            </a:r>
            <a:endParaRPr lang="en-SE"/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86FEB462-5DA1-44A6-9A16-3081FCC5EB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9896" y="4608124"/>
            <a:ext cx="420269" cy="30858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E94E1B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9144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3716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18288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00</a:t>
            </a:r>
            <a:endParaRPr lang="en-SE"/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1858A9D8-8D83-482A-A80F-73092DA78A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62836" y="4608124"/>
            <a:ext cx="5487088" cy="308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the name of the section</a:t>
            </a:r>
            <a:endParaRPr lang="en-SE"/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62DB8CA5-5AF3-45F7-8F89-AAD0FA142D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19896" y="5191025"/>
            <a:ext cx="420269" cy="30858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E94E1B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9144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3716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18288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00</a:t>
            </a:r>
            <a:endParaRPr lang="en-SE"/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5ED270EC-005B-4F55-8DA1-4A89801EEE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62836" y="5191025"/>
            <a:ext cx="5487088" cy="308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the name of the section</a:t>
            </a:r>
            <a:endParaRPr lang="en-SE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0B30EC4-3D3B-64F3-141A-355BC8DA694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232599" y="260350"/>
            <a:ext cx="3695875" cy="63373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Aft>
                <a:spcPts val="0"/>
              </a:spcAft>
              <a:buNone/>
              <a:defRPr sz="18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to add photo (optional)</a:t>
            </a:r>
            <a:endParaRPr lang="en-SE"/>
          </a:p>
        </p:txBody>
      </p:sp>
      <p:sp>
        <p:nvSpPr>
          <p:cNvPr id="3" name="Rubrik 24">
            <a:extLst>
              <a:ext uri="{FF2B5EF4-FFF2-40B4-BE49-F238E27FC236}">
                <a16:creationId xmlns:a16="http://schemas.microsoft.com/office/drawing/2014/main" id="{B75116B3-D6BA-99C1-0986-F2D92B0F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896" y="1035545"/>
            <a:ext cx="5906046" cy="1159514"/>
          </a:xfrm>
        </p:spPr>
        <p:txBody>
          <a:bodyPr anchor="b" anchorCtr="0"/>
          <a:lstStyle>
            <a:lvl1pPr>
              <a:defRPr b="1" i="0">
                <a:latin typeface="Montserrat" pitchFamily="2" charset="77"/>
              </a:defRPr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67595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92B4769C-F002-E529-512C-4E28F80EABAE}"/>
              </a:ext>
            </a:extLst>
          </p:cNvPr>
          <p:cNvSpPr/>
          <p:nvPr userDrawn="1"/>
        </p:nvSpPr>
        <p:spPr>
          <a:xfrm>
            <a:off x="263525" y="260350"/>
            <a:ext cx="11664950" cy="633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04DAFD-060D-4F34-B56B-0FA1AE9ABA2F}"/>
              </a:ext>
            </a:extLst>
          </p:cNvPr>
          <p:cNvSpPr>
            <a:spLocks noChangeAspect="1"/>
          </p:cNvSpPr>
          <p:nvPr userDrawn="1"/>
        </p:nvSpPr>
        <p:spPr>
          <a:xfrm>
            <a:off x="263525" y="260350"/>
            <a:ext cx="11664949" cy="6337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4806C-BD50-4214-BBCE-B009BA6F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83577"/>
            <a:ext cx="9359899" cy="114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793F6-7AC6-4D14-8F1E-3465627E9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50" y="2149201"/>
            <a:ext cx="9359899" cy="402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66DD2226-D115-1656-C624-935C967928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84125" y="6243145"/>
            <a:ext cx="713889" cy="176124"/>
          </a:xfrm>
          <a:prstGeom prst="rect">
            <a:avLst/>
          </a:prstGeom>
        </p:spPr>
      </p:pic>
      <p:pic>
        <p:nvPicPr>
          <p:cNvPr id="9" name="Picture 2" descr="Hållbarhet - Sveriges Annonsörer">
            <a:extLst>
              <a:ext uri="{FF2B5EF4-FFF2-40B4-BE49-F238E27FC236}">
                <a16:creationId xmlns:a16="http://schemas.microsoft.com/office/drawing/2014/main" id="{D17988B2-3E3D-6DD8-BBD3-2FD4CEA52D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2" b="22277"/>
          <a:stretch>
            <a:fillRect/>
          </a:stretch>
        </p:blipFill>
        <p:spPr bwMode="auto">
          <a:xfrm>
            <a:off x="371862" y="6229077"/>
            <a:ext cx="1261678" cy="32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Montserrat" panose="00000500000000000000" pitchFamily="50" charset="0"/>
          <a:ea typeface="Red Hat Text" panose="02010303040201060303" pitchFamily="2" charset="0"/>
          <a:cs typeface="Red Hat Text" panose="02010303040201060303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E94E1B"/>
        </a:buClr>
        <a:buFont typeface="Arial" panose="020B0604020202020204" pitchFamily="34" charset="0"/>
        <a:buChar char="•"/>
        <a:defRPr sz="1400" i="0" kern="1200">
          <a:solidFill>
            <a:schemeClr val="tx2"/>
          </a:solidFill>
          <a:latin typeface="Montserrat" panose="00000500000000000000" pitchFamily="50" charset="0"/>
          <a:ea typeface="Zilla Slab" pitchFamily="2" charset="0"/>
          <a:cs typeface="Red Hat Text" panose="02010303040201060303" pitchFamily="2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E94E1B"/>
        </a:buClr>
        <a:buFont typeface="Arial" panose="020B0604020202020204" pitchFamily="34" charset="0"/>
        <a:buChar char="•"/>
        <a:defRPr sz="1200" i="0" kern="1200">
          <a:solidFill>
            <a:schemeClr val="tx2"/>
          </a:solidFill>
          <a:latin typeface="Montserrat" panose="00000500000000000000" pitchFamily="50" charset="0"/>
          <a:ea typeface="Zilla Slab" pitchFamily="2" charset="0"/>
          <a:cs typeface="Red Hat Text" panose="02010303040201060303" pitchFamily="2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E94E1B"/>
        </a:buClr>
        <a:buFont typeface="Arial" panose="020B0604020202020204" pitchFamily="34" charset="0"/>
        <a:buChar char="•"/>
        <a:defRPr sz="1100" i="0" kern="1200">
          <a:solidFill>
            <a:schemeClr val="tx2"/>
          </a:solidFill>
          <a:latin typeface="Montserrat" panose="00000500000000000000" pitchFamily="50" charset="0"/>
          <a:ea typeface="Zilla Slab" pitchFamily="2" charset="0"/>
          <a:cs typeface="Red Hat Text" panose="02010303040201060303" pitchFamily="2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E94E1B"/>
        </a:buClr>
        <a:buFont typeface="Arial" panose="020B0604020202020204" pitchFamily="34" charset="0"/>
        <a:buChar char="•"/>
        <a:defRPr sz="1050" i="0" kern="1200">
          <a:solidFill>
            <a:schemeClr val="tx2"/>
          </a:solidFill>
          <a:latin typeface="Montserrat" panose="00000500000000000000" pitchFamily="50" charset="0"/>
          <a:ea typeface="Zilla Slab" pitchFamily="2" charset="0"/>
          <a:cs typeface="Red Hat Text" panose="02010303040201060303" pitchFamily="2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E94E1B"/>
        </a:buClr>
        <a:buFont typeface="Arial" panose="020B0604020202020204" pitchFamily="34" charset="0"/>
        <a:buChar char="•"/>
        <a:defRPr sz="1050" i="0" kern="1200">
          <a:solidFill>
            <a:schemeClr val="tx2"/>
          </a:solidFill>
          <a:latin typeface="Montserrat" panose="00000500000000000000" pitchFamily="50" charset="0"/>
          <a:ea typeface="Zilla Slab" pitchFamily="2" charset="0"/>
          <a:cs typeface="Red Hat Text" panose="020103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9FCC3B"/>
          </p15:clr>
        </p15:guide>
        <p15:guide id="4" orient="horz" pos="4156">
          <p15:clr>
            <a:srgbClr val="9FCC3B"/>
          </p15:clr>
        </p15:guide>
        <p15:guide id="5" pos="166">
          <p15:clr>
            <a:srgbClr val="9FCC3B"/>
          </p15:clr>
        </p15:guide>
        <p15:guide id="6" pos="7514">
          <p15:clr>
            <a:srgbClr val="9FCC3B"/>
          </p15:clr>
        </p15:guide>
        <p15:guide id="7" pos="2003">
          <p15:clr>
            <a:srgbClr val="9FCC3B"/>
          </p15:clr>
        </p15:guide>
        <p15:guide id="8" pos="5677">
          <p15:clr>
            <a:srgbClr val="9FCC3B"/>
          </p15:clr>
        </p15:guide>
        <p15:guide id="9" pos="892">
          <p15:clr>
            <a:srgbClr val="F26B43"/>
          </p15:clr>
        </p15:guide>
        <p15:guide id="10" pos="67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nsktnaringsliv.se/bilder_och_dokument/rapporter/u0hqyq_svenskt_naringsliv_rapport_naturrisker_2026pdf_1249280.html/Svenskt_Naringsliv_rapport_naturrisker_202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uropa.eu/eurobarometer/surveys/detail/3472" TargetMode="External"/><Relationship Id="rId5" Type="http://schemas.openxmlformats.org/officeDocument/2006/relationships/hyperlink" Target="https://commtoact.se/wp-content/uploads/2026/01/260119-6-Stegen.pdf" TargetMode="External"/><Relationship Id="rId4" Type="http://schemas.openxmlformats.org/officeDocument/2006/relationships/hyperlink" Target="https://fn.se/globala-malen-for-hallbar-utvecklin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34263-30FC-0BA8-F951-B5B0FDA9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typ för EU-finansierat stöd 2021 ...">
            <a:extLst>
              <a:ext uri="{FF2B5EF4-FFF2-40B4-BE49-F238E27FC236}">
                <a16:creationId xmlns:a16="http://schemas.microsoft.com/office/drawing/2014/main" id="{F5630962-94B9-EFF9-17DB-5A2674D3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98" y="2973034"/>
            <a:ext cx="2150599" cy="18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F5F262-C85E-183B-8748-797CAA11A33A}"/>
              </a:ext>
            </a:extLst>
          </p:cNvPr>
          <p:cNvSpPr txBox="1"/>
          <p:nvPr/>
        </p:nvSpPr>
        <p:spPr>
          <a:xfrm>
            <a:off x="2034265" y="933950"/>
            <a:ext cx="8123463" cy="14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>
                <a:ln>
                  <a:noFill/>
                </a:ln>
                <a:solidFill>
                  <a:srgbClr val="022E45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VÄLKOMNA TILL UTBILDNING</a:t>
            </a: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srgbClr val="022E45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EN</a:t>
            </a:r>
            <a:endParaRPr kumimoji="0" lang="en-SE" sz="3200" b="1" i="0" u="none" strike="noStrike" kern="1200" cap="none" spc="0" normalizeH="0" baseline="0" noProof="0">
              <a:ln>
                <a:noFill/>
              </a:ln>
              <a:solidFill>
                <a:srgbClr val="022E45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srgbClr val="022E45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AFFÄR</a:t>
            </a:r>
            <a:r>
              <a:rPr lang="sv-SE" sz="3200" b="1">
                <a:solidFill>
                  <a:srgbClr val="022E45"/>
                </a:solidFill>
                <a:latin typeface="Montserrat" pitchFamily="2" charset="77"/>
              </a:rPr>
              <a:t> </a:t>
            </a: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srgbClr val="022E45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NY VERKLIGHET</a:t>
            </a:r>
            <a:endParaRPr kumimoji="0" lang="en-SE" sz="3200" b="1" i="0" u="none" strike="noStrike" kern="1200" cap="none" spc="0" normalizeH="0" baseline="0" noProof="0">
              <a:ln>
                <a:noFill/>
              </a:ln>
              <a:solidFill>
                <a:srgbClr val="022E45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9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274FD63-7DD8-B78C-6202-D959DBD6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INLÄSNINGSUPPGIFT</a:t>
            </a:r>
            <a:br>
              <a:rPr lang="en-US"/>
            </a:br>
            <a:endParaRPr lang="en-US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3DDF56-AF57-B02F-55F6-A0A81D50B5C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latin typeface="Montserrat"/>
              </a:rPr>
              <a:t>För </a:t>
            </a:r>
            <a:r>
              <a:rPr lang="en-US" b="1" dirty="0" err="1">
                <a:latin typeface="Montserrat"/>
              </a:rPr>
              <a:t>att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komma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förbered</a:t>
            </a:r>
            <a:r>
              <a:rPr lang="en-US" b="1" dirty="0">
                <a:latin typeface="Montserrat"/>
              </a:rPr>
              <a:t> till </a:t>
            </a:r>
            <a:r>
              <a:rPr lang="en-US" b="1" dirty="0" err="1">
                <a:latin typeface="Montserrat"/>
              </a:rPr>
              <a:t>utbildningsdagen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önskar</a:t>
            </a:r>
            <a:r>
              <a:rPr lang="en-US" b="1" dirty="0">
                <a:latin typeface="Montserrat"/>
              </a:rPr>
              <a:t> vi </a:t>
            </a:r>
            <a:r>
              <a:rPr lang="en-US" b="1" dirty="0" err="1">
                <a:latin typeface="Montserrat"/>
              </a:rPr>
              <a:t>att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ni</a:t>
            </a:r>
            <a:r>
              <a:rPr lang="en-US" b="1" dirty="0">
                <a:latin typeface="Montserrat"/>
              </a:rPr>
              <a:t>  </a:t>
            </a:r>
            <a:r>
              <a:rPr lang="en-US" b="1" dirty="0" err="1">
                <a:latin typeface="Montserrat"/>
              </a:rPr>
              <a:t>tittar</a:t>
            </a:r>
            <a:r>
              <a:rPr lang="en-US" b="1" dirty="0">
                <a:latin typeface="Montserrat"/>
              </a:rPr>
              <a:t>/</a:t>
            </a:r>
            <a:r>
              <a:rPr lang="en-US" b="1" dirty="0" err="1">
                <a:latin typeface="Montserrat"/>
              </a:rPr>
              <a:t>läser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igenom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följande</a:t>
            </a:r>
            <a:r>
              <a:rPr lang="en-US" b="1" dirty="0">
                <a:latin typeface="Montserrat"/>
              </a:rPr>
              <a:t>:</a:t>
            </a:r>
          </a:p>
          <a:p>
            <a:pPr lvl="0">
              <a:spcBef>
                <a:spcPts val="200"/>
              </a:spcBef>
              <a:spcAft>
                <a:spcPts val="400"/>
              </a:spcAft>
            </a:pPr>
            <a:r>
              <a:rPr lang="en-US" sz="1200" dirty="0" err="1">
                <a:latin typeface="Montserrat"/>
              </a:rPr>
              <a:t>Webbinariet</a:t>
            </a:r>
            <a:r>
              <a:rPr lang="en-US" sz="1200" dirty="0">
                <a:latin typeface="Montserrat"/>
              </a:rPr>
              <a:t> </a:t>
            </a:r>
            <a:r>
              <a:rPr lang="en-US" sz="1200" dirty="0" err="1">
                <a:latin typeface="Montserrat"/>
              </a:rPr>
              <a:t>från</a:t>
            </a:r>
            <a:r>
              <a:rPr lang="en-US" sz="1200" dirty="0">
                <a:latin typeface="Montserrat"/>
              </a:rPr>
              <a:t> Stockholm Resilience Center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200" dirty="0">
                <a:latin typeface="Montserrat"/>
              </a:rPr>
              <a:t>Rapport </a:t>
            </a:r>
            <a:r>
              <a:rPr lang="en-US" sz="1200" dirty="0" err="1">
                <a:latin typeface="Montserrat"/>
              </a:rPr>
              <a:t>från</a:t>
            </a:r>
            <a:r>
              <a:rPr lang="en-US" sz="1200" dirty="0">
                <a:latin typeface="Montserrat"/>
              </a:rPr>
              <a:t> </a:t>
            </a:r>
            <a:r>
              <a:rPr lang="en-US" sz="1200" dirty="0" err="1">
                <a:latin typeface="Montserrat"/>
              </a:rPr>
              <a:t>Svenskt</a:t>
            </a:r>
            <a:r>
              <a:rPr lang="en-US" sz="1200" dirty="0">
                <a:latin typeface="Montserrat"/>
              </a:rPr>
              <a:t> </a:t>
            </a:r>
            <a:r>
              <a:rPr lang="en-US" sz="1200" dirty="0" err="1">
                <a:latin typeface="Montserrat"/>
              </a:rPr>
              <a:t>Näringsliv</a:t>
            </a:r>
            <a:r>
              <a:rPr lang="en-US" sz="1200" dirty="0">
                <a:latin typeface="Montserrat"/>
              </a:rPr>
              <a:t>, "</a:t>
            </a:r>
            <a:r>
              <a:rPr lang="en-US" sz="1200" dirty="0" err="1">
                <a:latin typeface="Montserrat"/>
              </a:rPr>
              <a:t>Från</a:t>
            </a:r>
            <a:r>
              <a:rPr lang="en-US" sz="1200" dirty="0">
                <a:latin typeface="Montserrat"/>
              </a:rPr>
              <a:t> risk och </a:t>
            </a:r>
            <a:r>
              <a:rPr lang="en-US" sz="1200" dirty="0" err="1">
                <a:latin typeface="Montserrat"/>
              </a:rPr>
              <a:t>resursberoende</a:t>
            </a:r>
            <a:r>
              <a:rPr lang="en-US" sz="1200" dirty="0">
                <a:latin typeface="Montserrat"/>
              </a:rPr>
              <a:t> till </a:t>
            </a:r>
            <a:r>
              <a:rPr lang="en-US" sz="1200" dirty="0" err="1">
                <a:latin typeface="Montserrat"/>
              </a:rPr>
              <a:t>resiliens</a:t>
            </a:r>
            <a:r>
              <a:rPr lang="en-US" sz="1200" dirty="0">
                <a:latin typeface="Montserrat"/>
              </a:rPr>
              <a:t>". </a:t>
            </a:r>
            <a:r>
              <a:rPr lang="en-US" sz="1200" dirty="0">
                <a:latin typeface="Montserrat"/>
                <a:hlinkClick r:id="rId3"/>
              </a:rPr>
              <a:t>https://www.svensktnaringsliv.se/bilder_och_dokument/rapporter/u0hqyq_svenskt_naringsliv_rapport_naturrisker_2026pdf_1249280.html/Svenskt_Naringsliv_rapport_naturrisker_2026.pdf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200" dirty="0" err="1">
                <a:latin typeface="Montserrat"/>
              </a:rPr>
              <a:t>Övergripande</a:t>
            </a:r>
            <a:r>
              <a:rPr lang="en-US" sz="1200" dirty="0">
                <a:latin typeface="Montserrat"/>
              </a:rPr>
              <a:t> information om FN:s </a:t>
            </a:r>
            <a:r>
              <a:rPr lang="en-US" sz="1200" dirty="0" err="1">
                <a:latin typeface="Montserrat"/>
              </a:rPr>
              <a:t>globala</a:t>
            </a:r>
            <a:r>
              <a:rPr lang="en-US" sz="1200" dirty="0">
                <a:latin typeface="Montserrat"/>
              </a:rPr>
              <a:t> </a:t>
            </a:r>
            <a:r>
              <a:rPr lang="en-US" sz="1200" dirty="0" err="1">
                <a:latin typeface="Montserrat"/>
              </a:rPr>
              <a:t>mål</a:t>
            </a:r>
            <a:r>
              <a:rPr lang="en-US" sz="1200" dirty="0">
                <a:latin typeface="Montserrat"/>
              </a:rPr>
              <a:t>. </a:t>
            </a:r>
            <a:r>
              <a:rPr lang="en-US" sz="1200" dirty="0">
                <a:latin typeface="Montserrat"/>
                <a:hlinkClick r:id="rId4"/>
              </a:rPr>
              <a:t>https://fn.se/globala-malen-for-hallbar-utveckling/</a:t>
            </a:r>
            <a:endParaRPr lang="en-US" sz="1200" dirty="0">
              <a:latin typeface="Montserrat"/>
            </a:endParaRP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200" dirty="0">
                <a:solidFill>
                  <a:srgbClr val="1E1E1E"/>
                </a:solidFill>
                <a:latin typeface="Montserrat"/>
              </a:rPr>
              <a:t>Guide för </a:t>
            </a:r>
            <a:r>
              <a:rPr lang="en-US" sz="1200" dirty="0" err="1">
                <a:solidFill>
                  <a:srgbClr val="1E1E1E"/>
                </a:solidFill>
                <a:latin typeface="Montserrat"/>
              </a:rPr>
              <a:t>strategiskt</a:t>
            </a:r>
            <a:r>
              <a:rPr lang="en-US" sz="1200" dirty="0">
                <a:solidFill>
                  <a:srgbClr val="1E1E1E"/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srgbClr val="1E1E1E"/>
                </a:solidFill>
                <a:latin typeface="Montserrat"/>
              </a:rPr>
              <a:t>hållbarhetsarbete</a:t>
            </a:r>
            <a:r>
              <a:rPr lang="en-US" sz="1200" dirty="0">
                <a:solidFill>
                  <a:srgbClr val="1E1E1E"/>
                </a:solidFill>
                <a:latin typeface="Montserrat"/>
              </a:rPr>
              <a:t> (</a:t>
            </a:r>
            <a:r>
              <a:rPr lang="en-US" sz="1200" dirty="0" err="1">
                <a:solidFill>
                  <a:srgbClr val="1E1E1E"/>
                </a:solidFill>
                <a:latin typeface="Montserrat"/>
              </a:rPr>
              <a:t>CommToAct</a:t>
            </a:r>
            <a:r>
              <a:rPr lang="en-US" sz="1200" dirty="0">
                <a:solidFill>
                  <a:srgbClr val="1E1E1E"/>
                </a:solidFill>
                <a:latin typeface="Montserrat"/>
              </a:rPr>
              <a:t>) : </a:t>
            </a:r>
            <a:r>
              <a:rPr lang="sv-SE" sz="1200" dirty="0">
                <a:solidFill>
                  <a:srgbClr val="1E1E1E"/>
                </a:solidFill>
                <a:latin typeface="Montserrat"/>
                <a:hlinkClick r:id="rId5"/>
              </a:rPr>
              <a:t>https://commtoact.se/wp-content/uploads/2026/01/260119-6-Stegen.pdf</a:t>
            </a:r>
            <a:endParaRPr lang="en-US" sz="1200" dirty="0">
              <a:latin typeface="Montserrat"/>
            </a:endParaRP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200" dirty="0">
                <a:latin typeface="Montserrat"/>
              </a:rPr>
              <a:t>Eurobarometer (</a:t>
            </a:r>
            <a:r>
              <a:rPr lang="en-US" sz="1200" dirty="0" err="1">
                <a:latin typeface="Montserrat"/>
              </a:rPr>
              <a:t>medborgarundersökning</a:t>
            </a:r>
            <a:r>
              <a:rPr lang="en-US" sz="1200" dirty="0">
                <a:latin typeface="Montserrat"/>
              </a:rPr>
              <a:t>) om </a:t>
            </a:r>
            <a:r>
              <a:rPr lang="en-US" sz="1200" dirty="0" err="1">
                <a:latin typeface="Montserrat"/>
              </a:rPr>
              <a:t>klimat</a:t>
            </a:r>
            <a:r>
              <a:rPr lang="en-US" sz="1200" dirty="0">
                <a:latin typeface="Montserrat"/>
              </a:rPr>
              <a:t>: </a:t>
            </a:r>
            <a:r>
              <a:rPr lang="en-US" sz="1200" dirty="0">
                <a:latin typeface="Montserrat"/>
                <a:hlinkClick r:id="rId6"/>
              </a:rPr>
              <a:t>Climate change - </a:t>
            </a:r>
            <a:r>
              <a:rPr lang="en-US" sz="1200" dirty="0" err="1">
                <a:latin typeface="Montserrat"/>
                <a:hlinkClick r:id="rId6"/>
              </a:rPr>
              <a:t>juni</a:t>
            </a:r>
            <a:r>
              <a:rPr lang="en-US" sz="1200" dirty="0">
                <a:latin typeface="Montserrat"/>
                <a:hlinkClick r:id="rId6"/>
              </a:rPr>
              <a:t> 2025 - - Eurobarometer survey https://europa.eu/eurobarometer/surveys/detail</a:t>
            </a:r>
            <a:r>
              <a:rPr lang="en-US" sz="1200">
                <a:latin typeface="Montserrat"/>
                <a:hlinkClick r:id="rId6"/>
              </a:rPr>
              <a:t>/3472</a:t>
            </a:r>
            <a:endParaRPr lang="en-US" sz="1200" dirty="0">
              <a:latin typeface="Montserra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1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D7DF43E-2894-1CF5-B39D-FF2F49C05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Tack på förhand!</a:t>
            </a:r>
            <a:br>
              <a:rPr lang="sv-SE"/>
            </a:br>
            <a:r>
              <a:rPr lang="sv-SE"/>
              <a:t>Vi ses!</a:t>
            </a:r>
            <a:endParaRPr lang="en-US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AAAE8B-2872-BCE1-4C6E-B61A7D795C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Frågor? Kontakta rebecka.hovenberg@2050.se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018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2050">
      <a:dk1>
        <a:srgbClr val="022E45"/>
      </a:dk1>
      <a:lt1>
        <a:srgbClr val="FFFFFF"/>
      </a:lt1>
      <a:dk2>
        <a:srgbClr val="022E45"/>
      </a:dk2>
      <a:lt2>
        <a:srgbClr val="C4C1A7"/>
      </a:lt2>
      <a:accent1>
        <a:srgbClr val="E94D1A"/>
      </a:accent1>
      <a:accent2>
        <a:srgbClr val="022E45"/>
      </a:accent2>
      <a:accent3>
        <a:srgbClr val="7B3348"/>
      </a:accent3>
      <a:accent4>
        <a:srgbClr val="288A98"/>
      </a:accent4>
      <a:accent5>
        <a:srgbClr val="B2B835"/>
      </a:accent5>
      <a:accent6>
        <a:srgbClr val="C4C1A7"/>
      </a:accent6>
      <a:hlink>
        <a:srgbClr val="E94E1B"/>
      </a:hlink>
      <a:folHlink>
        <a:srgbClr val="022E45"/>
      </a:folHlink>
    </a:clrScheme>
    <a:fontScheme name="2050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D52CC18-311C-46D3-8E26-6187BE93823A}" vid="{FE89A3BB-09A4-4788-8538-F6DA7BA519F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60211EDFE0CC4685A9A7A2BB80A9C5" ma:contentTypeVersion="4" ma:contentTypeDescription="Skapa ett nytt dokument." ma:contentTypeScope="" ma:versionID="c62033f5bbc24a225ae4783ef9f20827">
  <xsd:schema xmlns:xsd="http://www.w3.org/2001/XMLSchema" xmlns:xs="http://www.w3.org/2001/XMLSchema" xmlns:p="http://schemas.microsoft.com/office/2006/metadata/properties" xmlns:ns2="1907c903-b00f-4c83-9e2b-ee9fd63a6008" targetNamespace="http://schemas.microsoft.com/office/2006/metadata/properties" ma:root="true" ma:fieldsID="52ba2a6bfed58944e81a0528038ae003" ns2:_="">
    <xsd:import namespace="1907c903-b00f-4c83-9e2b-ee9fd63a60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7c903-b00f-4c83-9e2b-ee9fd63a6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271D37-0DF7-42D2-91AB-2BC1344BD3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0337F2-C2D6-443E-AB78-65E3064D5D99}">
  <ds:schemaRefs>
    <ds:schemaRef ds:uri="1907c903-b00f-4c83-9e2b-ee9fd63a60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A07679-0D6E-4FF1-AEE3-25D36C1FEE0B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1907c903-b00f-4c83-9e2b-ee9fd63a600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Bredbild</PresentationFormat>
  <Paragraphs>17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Aptos</vt:lpstr>
      <vt:lpstr>Arial</vt:lpstr>
      <vt:lpstr>Montserrat</vt:lpstr>
      <vt:lpstr>Red Hat Text</vt:lpstr>
      <vt:lpstr>Wingdings</vt:lpstr>
      <vt:lpstr>1_Office-tema</vt:lpstr>
      <vt:lpstr>PowerPoint-presentation</vt:lpstr>
      <vt:lpstr>INLÄSNINGSUPPGIFT </vt:lpstr>
      <vt:lpstr>Tack på förhand! Vi ses!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 Engkvist</dc:creator>
  <cp:lastModifiedBy>Maria Lavonius</cp:lastModifiedBy>
  <cp:revision>2</cp:revision>
  <dcterms:created xsi:type="dcterms:W3CDTF">2026-03-10T10:19:49Z</dcterms:created>
  <dcterms:modified xsi:type="dcterms:W3CDTF">2026-03-31T12:16:45Z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0x0101008B60211EDFE0CC4685A9A7A2BB80A9C5</vt:lpwstr>
  </property>
</Properties>
</file>